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7" r:id="rId2"/>
    <p:sldId id="259" r:id="rId3"/>
    <p:sldId id="258" r:id="rId4"/>
    <p:sldId id="266" r:id="rId5"/>
    <p:sldId id="265" r:id="rId6"/>
    <p:sldId id="269" r:id="rId7"/>
    <p:sldId id="271" r:id="rId8"/>
    <p:sldId id="268" r:id="rId9"/>
    <p:sldId id="270" r:id="rId10"/>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7"/>
            <p14:sldId id="259"/>
            <p14:sldId id="258"/>
            <p14:sldId id="266"/>
            <p14:sldId id="265"/>
            <p14:sldId id="269"/>
            <p14:sldId id="271"/>
            <p14:sldId id="268"/>
            <p14:sldId id="27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1" autoAdjust="0"/>
    <p:restoredTop sz="84660" autoAdjust="0"/>
  </p:normalViewPr>
  <p:slideViewPr>
    <p:cSldViewPr snapToGrid="0">
      <p:cViewPr varScale="1">
        <p:scale>
          <a:sx n="88" d="100"/>
          <a:sy n="88" d="100"/>
        </p:scale>
        <p:origin x="494" y="62"/>
      </p:cViewPr>
      <p:guideLst>
        <p:guide orient="horz" pos="2160"/>
        <p:guide pos="3840"/>
      </p:guideLst>
    </p:cSldViewPr>
  </p:slideViewPr>
  <p:notesTextViewPr>
    <p:cViewPr>
      <p:scale>
        <a:sx n="3" d="2"/>
        <a:sy n="3" d="2"/>
      </p:scale>
      <p:origin x="0" y="0"/>
    </p:cViewPr>
  </p:notesTextViewPr>
  <p:notesViewPr>
    <p:cSldViewPr snapToGrid="0">
      <p:cViewPr varScale="1">
        <p:scale>
          <a:sx n="57" d="100"/>
          <a:sy n="57" d="100"/>
        </p:scale>
        <p:origin x="279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2019-06-14</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2019-06-14</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1</a:t>
            </a:fld>
            <a:endParaRPr lang="ko-KR" altLang="en-US"/>
          </a:p>
        </p:txBody>
      </p:sp>
    </p:spTree>
    <p:extLst>
      <p:ext uri="{BB962C8B-B14F-4D97-AF65-F5344CB8AC3E}">
        <p14:creationId xmlns:p14="http://schemas.microsoft.com/office/powerpoint/2010/main" val="19195348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14796" y="208305"/>
            <a:ext cx="712354" cy="414946"/>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직선 연결선 10"/>
          <p:cNvCxnSpPr/>
          <p:nvPr userDrawn="1"/>
        </p:nvCxnSpPr>
        <p:spPr>
          <a:xfrm>
            <a:off x="314796" y="76907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제목 1"/>
          <p:cNvSpPr txBox="1">
            <a:spLocks/>
          </p:cNvSpPr>
          <p:nvPr userDrawn="1"/>
        </p:nvSpPr>
        <p:spPr>
          <a:xfrm>
            <a:off x="1081125" y="166657"/>
            <a:ext cx="7072275" cy="560765"/>
          </a:xfrm>
          <a:prstGeom prst="rect">
            <a:avLst/>
          </a:prstGeom>
        </p:spPr>
        <p:txBody>
          <a:bodyPr vert="horz" lIns="91440" tIns="45720" rIns="91440" bIns="45720" rtlCol="0" anchor="t">
            <a:norm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endParaRPr lang="en-US" altLang="ko-KR" sz="1600" kern="1200" baseline="0" dirty="0" smtClean="0">
              <a:solidFill>
                <a:schemeClr val="accent5">
                  <a:lumMod val="75000"/>
                </a:schemeClr>
              </a:solidFill>
              <a:latin typeface="+mj-ea"/>
              <a:ea typeface="+mj-ea"/>
              <a:cs typeface="+mj-cs"/>
            </a:endParaRPr>
          </a:p>
        </p:txBody>
      </p:sp>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701265"/>
            <a:ext cx="1308047" cy="621322"/>
          </a:xfrm>
          <a:prstGeom prst="rect">
            <a:avLst/>
          </a:prstGeom>
        </p:spPr>
      </p:pic>
    </p:spTree>
    <p:extLst>
      <p:ext uri="{BB962C8B-B14F-4D97-AF65-F5344CB8AC3E}">
        <p14:creationId xmlns:p14="http://schemas.microsoft.com/office/powerpoint/2010/main" val="23710409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sz="1400"/>
            </a:lvl1pPr>
          </a:lstStyle>
          <a:p>
            <a:fld id="{36A09656-B8A7-4E76-B746-3BB483CECA3B}" type="datetime1">
              <a:rPr lang="en-US" altLang="ko-KR" smtClean="0"/>
              <a:t>6/14/2019</a:t>
            </a:fld>
            <a:endParaRPr lang="ko-KR" altLang="en-US" dirty="0"/>
          </a:p>
        </p:txBody>
      </p:sp>
      <p:sp>
        <p:nvSpPr>
          <p:cNvPr id="5" name="바닥글 개체 틀 4"/>
          <p:cNvSpPr>
            <a:spLocks noGrp="1"/>
          </p:cNvSpPr>
          <p:nvPr>
            <p:ph type="ftr" sz="quarter" idx="11"/>
          </p:nvPr>
        </p:nvSpPr>
        <p:spPr/>
        <p:txBody>
          <a:bodyPr/>
          <a:lstStyle>
            <a:lvl1pPr>
              <a:defRPr sz="1400"/>
            </a:lvl1pPr>
          </a:lstStyle>
          <a:p>
            <a:r>
              <a:rPr lang="en-US" altLang="ko-KR" smtClean="0"/>
              <a:t>© Samsung Electronics</a:t>
            </a:r>
            <a:endParaRPr lang="ko-KR" altLang="en-US"/>
          </a:p>
        </p:txBody>
      </p:sp>
      <p:sp>
        <p:nvSpPr>
          <p:cNvPr id="6" name="슬라이드 번호 개체 틀 5"/>
          <p:cNvSpPr>
            <a:spLocks noGrp="1"/>
          </p:cNvSpPr>
          <p:nvPr>
            <p:ph type="sldNum" sz="quarter" idx="12"/>
          </p:nvPr>
        </p:nvSpPr>
        <p:spPr/>
        <p:txBody>
          <a:bodyPr/>
          <a:lstStyle>
            <a:lvl1pPr>
              <a:defRPr sz="1400"/>
            </a:lvl1pPr>
          </a:lstStyle>
          <a:p>
            <a:fld id="{25F5DF48-2534-4513-BD43-E3E90888DDC1}" type="slidenum">
              <a:rPr lang="ko-KR" altLang="en-US" smtClean="0"/>
              <a:pPr/>
              <a:t>‹#›</a:t>
            </a:fld>
            <a:endParaRPr lang="ko-KR" altLang="en-US"/>
          </a:p>
        </p:txBody>
      </p:sp>
      <p:pic>
        <p:nvPicPr>
          <p:cNvPr id="10" name="그림 4"/>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633" y="2361"/>
            <a:ext cx="1560445" cy="864096"/>
          </a:xfrm>
          <a:prstGeom prst="rect">
            <a:avLst/>
          </a:prstGeom>
        </p:spPr>
      </p:pic>
      <p:pic>
        <p:nvPicPr>
          <p:cNvPr id="9218" name="Picture 2" descr="http://www.3gpp.org/IMG/jpg/3GPP_TM_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latinLnBrk="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8" name="Picture 7"/>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
        <p:nvSpPr>
          <p:cNvPr id="2" name="제목 1"/>
          <p:cNvSpPr>
            <a:spLocks noGrp="1"/>
          </p:cNvSpPr>
          <p:nvPr>
            <p:ph type="title" hasCustomPrompt="1"/>
          </p:nvPr>
        </p:nvSpPr>
        <p:spPr>
          <a:xfrm>
            <a:off x="320511" y="320511"/>
            <a:ext cx="11547836" cy="829559"/>
          </a:xfrm>
        </p:spPr>
        <p:txBody>
          <a:bodyPr>
            <a:normAutofit/>
          </a:bodyPr>
          <a:lstStyle>
            <a:lvl1pPr>
              <a:defRPr lang="ko-KR" altLang="en-US" sz="4000" b="1" kern="1200" dirty="0">
                <a:solidFill>
                  <a:schemeClr val="accent5">
                    <a:lumMod val="75000"/>
                  </a:schemeClr>
                </a:solidFill>
                <a:latin typeface="+mj-lt"/>
                <a:ea typeface="+mj-ea"/>
                <a:cs typeface="+mj-cs"/>
              </a:defRPr>
            </a:lvl1pPr>
          </a:lstStyle>
          <a:p>
            <a:r>
              <a:rPr lang="ko-KR" altLang="en-US" dirty="0" smtClean="0"/>
              <a:t>제목 스타일 편집</a:t>
            </a:r>
            <a:endParaRPr lang="ko-KR" altLang="en-US" dirty="0"/>
          </a:p>
        </p:txBody>
      </p:sp>
      <p:sp>
        <p:nvSpPr>
          <p:cNvPr id="3" name="내용 개체 틀 2"/>
          <p:cNvSpPr>
            <a:spLocks noGrp="1"/>
          </p:cNvSpPr>
          <p:nvPr>
            <p:ph idx="1" hasCustomPrompt="1"/>
          </p:nvPr>
        </p:nvSpPr>
        <p:spPr>
          <a:xfrm>
            <a:off x="320510" y="1404594"/>
            <a:ext cx="11547837" cy="4772369"/>
          </a:xfr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a:lnSpc>
                <a:spcPct val="100000"/>
              </a:lnSpc>
              <a:defRPr sz="2000">
                <a:solidFill>
                  <a:schemeClr val="accent5">
                    <a:lumMod val="75000"/>
                  </a:schemeClr>
                </a:solidFill>
              </a:defRPr>
            </a:lvl2pPr>
            <a:lvl3pPr marL="1143000" indent="-228600">
              <a:lnSpc>
                <a:spcPct val="100000"/>
              </a:lnSpc>
              <a:buFont typeface="맑은 고딕" panose="020B0503020000020004" pitchFamily="50" charset="-127"/>
              <a:buChar char="-"/>
              <a:defRPr sz="1800">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b="1"/>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smtClean="0"/>
              <a:t>마스터 텍스트 스타일을 편집합니다</a:t>
            </a:r>
          </a:p>
        </p:txBody>
      </p:sp>
      <p:sp>
        <p:nvSpPr>
          <p:cNvPr id="4" name="날짜 개체 틀 3"/>
          <p:cNvSpPr>
            <a:spLocks noGrp="1"/>
          </p:cNvSpPr>
          <p:nvPr>
            <p:ph type="dt" sz="half" idx="10"/>
          </p:nvPr>
        </p:nvSpPr>
        <p:spPr/>
        <p:txBody>
          <a:bodyPr/>
          <a:lstStyle>
            <a:lvl1pPr>
              <a:defRPr sz="1400"/>
            </a:lvl1pPr>
          </a:lstStyle>
          <a:p>
            <a:fld id="{2C94792A-F6FD-4EC4-8EE4-135300EE1302}" type="datetime1">
              <a:rPr lang="en-US" altLang="ko-KR" smtClean="0"/>
              <a:t>6/14/2019</a:t>
            </a:fld>
            <a:endParaRPr lang="ko-KR" altLang="en-US"/>
          </a:p>
        </p:txBody>
      </p:sp>
      <p:sp>
        <p:nvSpPr>
          <p:cNvPr id="5" name="바닥글 개체 틀 4"/>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6" name="슬라이드 번호 개체 틀 5"/>
          <p:cNvSpPr>
            <a:spLocks noGrp="1"/>
          </p:cNvSpPr>
          <p:nvPr>
            <p:ph type="sldNum" sz="quarter" idx="12"/>
          </p:nvPr>
        </p:nvSpPr>
        <p:spPr/>
        <p:txBody>
          <a:bodyPr/>
          <a:lstStyle>
            <a:lvl1pPr>
              <a:defRPr sz="1400"/>
            </a:lvl1pPr>
          </a:lstStyle>
          <a:p>
            <a:r>
              <a:rPr lang="en-US" altLang="ko-KR" smtClean="0"/>
              <a:t>Page </a:t>
            </a:r>
            <a:fld id="{25F5DF48-2534-4513-BD43-E3E90888DDC1}" type="slidenum">
              <a:rPr lang="ko-KR" altLang="en-US" smtClean="0"/>
              <a:pPr/>
              <a:t>‹#›</a:t>
            </a:fld>
            <a:endParaRPr lang="ko-KR" altLang="en-US" dirty="0"/>
          </a:p>
        </p:txBody>
      </p:sp>
      <p:pic>
        <p:nvPicPr>
          <p:cNvPr id="7" name="Picture 6"/>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54585" y="-117412"/>
            <a:ext cx="1308047" cy="621322"/>
          </a:xfrm>
          <a:prstGeom prst="rect">
            <a:avLst/>
          </a:prstGeom>
        </p:spPr>
      </p:pic>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normAutofit/>
          </a:bodyPr>
          <a:lstStyle>
            <a:lvl1pPr>
              <a:defRPr sz="4000" b="1"/>
            </a:lvl1pPr>
          </a:lstStyle>
          <a:p>
            <a:r>
              <a:rPr lang="ko-KR" altLang="en-US" dirty="0" smtClean="0"/>
              <a:t>마스터 제목 스타일 편집</a:t>
            </a:r>
            <a:endParaRPr lang="ko-KR" altLang="en-US" dirty="0"/>
          </a:p>
        </p:txBody>
      </p:sp>
      <p:sp>
        <p:nvSpPr>
          <p:cNvPr id="3" name="내용 개체 틀 2"/>
          <p:cNvSpPr>
            <a:spLocks noGrp="1"/>
          </p:cNvSpPr>
          <p:nvPr>
            <p:ph sz="half" idx="1" hasCustomPrompt="1"/>
          </p:nvPr>
        </p:nvSpPr>
        <p:spPr>
          <a:xfrm>
            <a:off x="314796" y="1344697"/>
            <a:ext cx="5705004"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4" name="내용 개체 틀 3"/>
          <p:cNvSpPr>
            <a:spLocks noGrp="1"/>
          </p:cNvSpPr>
          <p:nvPr>
            <p:ph sz="half" idx="2" hasCustomPrompt="1"/>
          </p:nvPr>
        </p:nvSpPr>
        <p:spPr>
          <a:xfrm>
            <a:off x="6172200" y="1344697"/>
            <a:ext cx="5690432"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5" name="날짜 개체 틀 4"/>
          <p:cNvSpPr>
            <a:spLocks noGrp="1"/>
          </p:cNvSpPr>
          <p:nvPr>
            <p:ph type="dt" sz="half" idx="10"/>
          </p:nvPr>
        </p:nvSpPr>
        <p:spPr>
          <a:xfrm>
            <a:off x="314796" y="6356350"/>
            <a:ext cx="3266604" cy="365125"/>
          </a:xfrm>
        </p:spPr>
        <p:txBody>
          <a:bodyPr/>
          <a:lstStyle>
            <a:lvl1pPr>
              <a:defRPr sz="1400"/>
            </a:lvl1pPr>
          </a:lstStyle>
          <a:p>
            <a:fld id="{4400EBC5-CA41-46E5-8242-3BB2B944D770}" type="datetime1">
              <a:rPr lang="en-US" altLang="ko-KR" smtClean="0"/>
              <a:t>6/14/2019</a:t>
            </a:fld>
            <a:endParaRPr lang="ko-KR" altLang="en-US" dirty="0"/>
          </a:p>
        </p:txBody>
      </p:sp>
      <p:sp>
        <p:nvSpPr>
          <p:cNvPr id="6" name="바닥글 개체 틀 5"/>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7" name="슬라이드 번호 개체 틀 6"/>
          <p:cNvSpPr>
            <a:spLocks noGrp="1"/>
          </p:cNvSpPr>
          <p:nvPr>
            <p:ph type="sldNum" sz="quarter" idx="12"/>
          </p:nvPr>
        </p:nvSpPr>
        <p:spPr>
          <a:xfrm>
            <a:off x="8610600" y="6356350"/>
            <a:ext cx="3252032" cy="365125"/>
          </a:xfrm>
        </p:spPr>
        <p:txBody>
          <a:bodyPr/>
          <a:lstStyle>
            <a:lvl1pPr>
              <a:defRPr sz="1400"/>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accent5">
                    <a:lumMod val="75000"/>
                  </a:schemeClr>
                </a:solidFill>
              </a:defRPr>
            </a:lvl1pPr>
          </a:lstStyle>
          <a:p>
            <a:fld id="{FDE1E526-75C6-430B-A03D-CBA31CC43797}" type="datetime1">
              <a:rPr lang="en-US" altLang="ko-KR" smtClean="0"/>
              <a:t>6/14/2019</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accent5">
                    <a:lumMod val="75000"/>
                  </a:schemeClr>
                </a:solidFill>
              </a:defRPr>
            </a:lvl1pPr>
          </a:lstStyle>
          <a:p>
            <a:r>
              <a:rPr lang="en-US" altLang="ko-KR" smtClean="0"/>
              <a:t>© 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accent5">
                    <a:lumMod val="75000"/>
                  </a:schemeClr>
                </a:solidFill>
              </a:defRPr>
            </a:lvl1pPr>
          </a:lstStyle>
          <a:p>
            <a:r>
              <a:rPr lang="ko-KR" altLang="en-US" smtClean="0"/>
              <a:t> </a:t>
            </a:r>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3" r:id="rId3"/>
    <p:sldLayoutId id="2147483650" r:id="rId4"/>
    <p:sldLayoutId id="2147483651" r:id="rId5"/>
    <p:sldLayoutId id="2147483652" r:id="rId6"/>
  </p:sldLayoutIdLst>
  <p:timing>
    <p:tnLst>
      <p:par>
        <p:cTn id="1" dur="indefinite" restart="never" nodeType="tmRoot"/>
      </p:par>
    </p:tnLst>
  </p:timing>
  <p:hf hdr="0"/>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2598" y="88769"/>
            <a:ext cx="6614983" cy="646331"/>
          </a:xfrm>
          <a:prstGeom prst="rect">
            <a:avLst/>
          </a:prstGeom>
          <a:noFill/>
        </p:spPr>
        <p:txBody>
          <a:bodyPr wrap="square" rtlCol="0">
            <a:spAutoFit/>
          </a:bodyPr>
          <a:lstStyle/>
          <a:p>
            <a:pPr hangingPunct="0"/>
            <a:r>
              <a:rPr lang="en-GB" altLang="ko-KR" b="1" dirty="0">
                <a:solidFill>
                  <a:schemeClr val="accent5">
                    <a:lumMod val="75000"/>
                  </a:schemeClr>
                </a:solidFill>
                <a:cs typeface="Arial" panose="020B0604020202020204" pitchFamily="34" charset="0"/>
              </a:rPr>
              <a:t>3GPP TSG SA </a:t>
            </a:r>
            <a:r>
              <a:rPr lang="en-GB" altLang="ko-KR" b="1" dirty="0" smtClean="0">
                <a:solidFill>
                  <a:schemeClr val="accent5">
                    <a:lumMod val="75000"/>
                  </a:schemeClr>
                </a:solidFill>
                <a:cs typeface="Arial" panose="020B0604020202020204" pitchFamily="34" charset="0"/>
              </a:rPr>
              <a:t>WG5 Ad-Hoc</a:t>
            </a:r>
            <a:endParaRPr lang="en-GB" altLang="ko-KR" b="1" dirty="0">
              <a:solidFill>
                <a:schemeClr val="accent5">
                  <a:lumMod val="75000"/>
                </a:schemeClr>
              </a:solidFill>
              <a:cs typeface="Arial" panose="020B0604020202020204" pitchFamily="34" charset="0"/>
            </a:endParaRPr>
          </a:p>
          <a:p>
            <a:pPr hangingPunct="0"/>
            <a:r>
              <a:rPr lang="en-GB" altLang="ko-KR" b="1" dirty="0" smtClean="0">
                <a:solidFill>
                  <a:schemeClr val="accent5">
                    <a:lumMod val="75000"/>
                  </a:schemeClr>
                </a:solidFill>
                <a:cs typeface="Arial" panose="020B0604020202020204" pitchFamily="34" charset="0"/>
              </a:rPr>
              <a:t>June 25</a:t>
            </a:r>
            <a:r>
              <a:rPr lang="en-GB" altLang="ko-KR" b="1" baseline="30000" dirty="0" smtClean="0">
                <a:solidFill>
                  <a:schemeClr val="accent5">
                    <a:lumMod val="75000"/>
                  </a:schemeClr>
                </a:solidFill>
                <a:cs typeface="Arial" panose="020B0604020202020204" pitchFamily="34" charset="0"/>
              </a:rPr>
              <a:t>th</a:t>
            </a:r>
            <a:r>
              <a:rPr lang="en-GB" altLang="ko-KR" b="1" dirty="0" smtClean="0">
                <a:solidFill>
                  <a:schemeClr val="accent5">
                    <a:lumMod val="75000"/>
                  </a:schemeClr>
                </a:solidFill>
                <a:cs typeface="Arial" panose="020B0604020202020204" pitchFamily="34" charset="0"/>
              </a:rPr>
              <a:t> </a:t>
            </a:r>
            <a:r>
              <a:rPr lang="en-GB" altLang="ko-KR" b="1" dirty="0">
                <a:solidFill>
                  <a:schemeClr val="accent5">
                    <a:lumMod val="75000"/>
                  </a:schemeClr>
                </a:solidFill>
                <a:cs typeface="Arial" panose="020B0604020202020204" pitchFamily="34" charset="0"/>
              </a:rPr>
              <a:t>- </a:t>
            </a:r>
            <a:r>
              <a:rPr lang="en-GB" altLang="ko-KR" b="1" dirty="0" smtClean="0">
                <a:solidFill>
                  <a:schemeClr val="accent5">
                    <a:lumMod val="75000"/>
                  </a:schemeClr>
                </a:solidFill>
                <a:cs typeface="Arial" panose="020B0604020202020204" pitchFamily="34" charset="0"/>
              </a:rPr>
              <a:t>28</a:t>
            </a:r>
            <a:r>
              <a:rPr lang="en-GB" altLang="ko-KR" b="1" baseline="30000" dirty="0" smtClean="0">
                <a:solidFill>
                  <a:schemeClr val="accent5">
                    <a:lumMod val="75000"/>
                  </a:schemeClr>
                </a:solidFill>
                <a:cs typeface="Arial" panose="020B0604020202020204" pitchFamily="34" charset="0"/>
              </a:rPr>
              <a:t>th</a:t>
            </a:r>
            <a:r>
              <a:rPr lang="en-GB" altLang="ko-KR" b="1" dirty="0" smtClean="0">
                <a:solidFill>
                  <a:schemeClr val="accent5">
                    <a:lumMod val="75000"/>
                  </a:schemeClr>
                </a:solidFill>
                <a:cs typeface="Arial" panose="020B0604020202020204" pitchFamily="34" charset="0"/>
              </a:rPr>
              <a:t> </a:t>
            </a:r>
            <a:r>
              <a:rPr lang="en-GB" altLang="ko-KR" b="1" baseline="30000" dirty="0" smtClean="0">
                <a:solidFill>
                  <a:schemeClr val="accent5">
                    <a:lumMod val="75000"/>
                  </a:schemeClr>
                </a:solidFill>
                <a:cs typeface="Arial" panose="020B0604020202020204" pitchFamily="34" charset="0"/>
              </a:rPr>
              <a:t> </a:t>
            </a:r>
            <a:r>
              <a:rPr lang="en-GB" altLang="ko-KR" b="1" dirty="0">
                <a:solidFill>
                  <a:schemeClr val="accent5">
                    <a:lumMod val="75000"/>
                  </a:schemeClr>
                </a:solidFill>
                <a:cs typeface="Arial" panose="020B0604020202020204" pitchFamily="34" charset="0"/>
              </a:rPr>
              <a:t>2019, </a:t>
            </a:r>
            <a:r>
              <a:rPr lang="en-GB" altLang="ko-KR" b="1" dirty="0" smtClean="0">
                <a:solidFill>
                  <a:schemeClr val="accent5">
                    <a:lumMod val="75000"/>
                  </a:schemeClr>
                </a:solidFill>
                <a:cs typeface="Arial" panose="020B0604020202020204" pitchFamily="34" charset="0"/>
              </a:rPr>
              <a:t>Sapporo, Japan</a:t>
            </a:r>
            <a:endParaRPr lang="ko-KR" altLang="en-US" b="1" dirty="0">
              <a:solidFill>
                <a:schemeClr val="accent5">
                  <a:lumMod val="75000"/>
                </a:schemeClr>
              </a:solidFill>
              <a:cs typeface="Arial" panose="020B060402020202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3375581058"/>
              </p:ext>
            </p:extLst>
          </p:nvPr>
        </p:nvGraphicFramePr>
        <p:xfrm>
          <a:off x="314796" y="1498580"/>
          <a:ext cx="11547836" cy="1823740"/>
        </p:xfrm>
        <a:graphic>
          <a:graphicData uri="http://schemas.openxmlformats.org/drawingml/2006/table">
            <a:tbl>
              <a:tblPr firstRow="1" bandRow="1">
                <a:tableStyleId>{2D5ABB26-0587-4C30-8999-92F81FD0307C}</a:tableStyleId>
              </a:tblPr>
              <a:tblGrid>
                <a:gridCol w="2682404">
                  <a:extLst>
                    <a:ext uri="{9D8B030D-6E8A-4147-A177-3AD203B41FA5}">
                      <a16:colId xmlns:a16="http://schemas.microsoft.com/office/drawing/2014/main" val="20000"/>
                    </a:ext>
                  </a:extLst>
                </a:gridCol>
                <a:gridCol w="8865432">
                  <a:extLst>
                    <a:ext uri="{9D8B030D-6E8A-4147-A177-3AD203B41FA5}">
                      <a16:colId xmlns:a16="http://schemas.microsoft.com/office/drawing/2014/main" val="20001"/>
                    </a:ext>
                  </a:extLst>
                </a:gridCol>
              </a:tblGrid>
              <a:tr h="455935">
                <a:tc>
                  <a:txBody>
                    <a:bodyPr/>
                    <a:lstStyle/>
                    <a:p>
                      <a:pPr latinLnBrk="1"/>
                      <a:r>
                        <a:rPr lang="en-US" altLang="ko-KR" sz="1800" b="1" kern="1200" baseline="0" dirty="0" smtClean="0">
                          <a:solidFill>
                            <a:schemeClr val="accent5">
                              <a:lumMod val="75000"/>
                            </a:schemeClr>
                          </a:solidFill>
                          <a:latin typeface="+mj-ea"/>
                          <a:ea typeface="+mj-ea"/>
                          <a:cs typeface="+mj-cs"/>
                        </a:rPr>
                        <a:t>Source: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dirty="0" smtClean="0">
                          <a:solidFill>
                            <a:schemeClr val="accent5">
                              <a:lumMod val="75000"/>
                            </a:schemeClr>
                          </a:solidFill>
                          <a:latin typeface="+mj-lt"/>
                          <a:ea typeface="+mj-ea"/>
                          <a:cs typeface="+mj-cs"/>
                        </a:rPr>
                        <a:t>Samsung</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0"/>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Title:</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dirty="0" smtClean="0">
                          <a:solidFill>
                            <a:schemeClr val="accent5">
                              <a:lumMod val="75000"/>
                            </a:schemeClr>
                          </a:solidFill>
                          <a:latin typeface="+mj-lt"/>
                          <a:ea typeface="+mj-ea"/>
                          <a:cs typeface="+mj-cs"/>
                        </a:rPr>
                        <a:t>Synergizing Edge Computing SA5 SA6</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1"/>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Document for:</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US" altLang="ko-KR" sz="1800" b="1" kern="1200" baseline="0" dirty="0" smtClean="0">
                          <a:solidFill>
                            <a:schemeClr val="accent5">
                              <a:lumMod val="75000"/>
                            </a:schemeClr>
                          </a:solidFill>
                          <a:latin typeface="+mj-ea"/>
                          <a:ea typeface="+mj-ea"/>
                          <a:cs typeface="+mj-cs"/>
                        </a:rPr>
                        <a:t>Discussion</a:t>
                      </a:r>
                      <a:endParaRPr lang="ko-KR" altLang="en-US" sz="1800" b="1" kern="1200" baseline="0" dirty="0">
                        <a:solidFill>
                          <a:schemeClr val="accent5">
                            <a:lumMod val="75000"/>
                          </a:schemeClr>
                        </a:solidFill>
                        <a:latin typeface="+mj-ea"/>
                        <a:ea typeface="+mj-ea"/>
                        <a:cs typeface="+mj-cs"/>
                      </a:endParaRPr>
                    </a:p>
                  </a:txBody>
                  <a:tcPr/>
                </a:tc>
                <a:extLst>
                  <a:ext uri="{0D108BD9-81ED-4DB2-BD59-A6C34878D82A}">
                    <a16:rowId xmlns:a16="http://schemas.microsoft.com/office/drawing/2014/main" val="10002"/>
                  </a:ext>
                </a:extLst>
              </a:tr>
              <a:tr h="455935">
                <a:tc>
                  <a:txBody>
                    <a:bodyPr/>
                    <a:lstStyle/>
                    <a:p>
                      <a:pPr latinLnBrk="1"/>
                      <a:r>
                        <a:rPr lang="en-US" altLang="ko-KR" sz="1800" b="1" kern="1200" baseline="0" dirty="0" smtClean="0">
                          <a:solidFill>
                            <a:schemeClr val="accent5">
                              <a:lumMod val="75000"/>
                            </a:schemeClr>
                          </a:solidFill>
                          <a:latin typeface="+mj-ea"/>
                          <a:ea typeface="+mj-ea"/>
                          <a:cs typeface="+mj-cs"/>
                        </a:rPr>
                        <a:t>Agenda Item:</a:t>
                      </a:r>
                      <a:endParaRPr lang="ko-KR" altLang="en-US" sz="1800" b="1" kern="1200" baseline="0" dirty="0">
                        <a:solidFill>
                          <a:schemeClr val="accent5">
                            <a:lumMod val="75000"/>
                          </a:schemeClr>
                        </a:solidFill>
                        <a:latin typeface="+mj-ea"/>
                        <a:ea typeface="+mj-ea"/>
                        <a:cs typeface="+mj-cs"/>
                      </a:endParaRPr>
                    </a:p>
                  </a:txBody>
                  <a:tcPr/>
                </a:tc>
                <a:tc>
                  <a:txBody>
                    <a:bodyPr/>
                    <a:lstStyle/>
                    <a:p>
                      <a:pPr latinLnBrk="1"/>
                      <a:r>
                        <a:rPr lang="en-IN" sz="1800" b="1" kern="1200" dirty="0" smtClean="0">
                          <a:solidFill>
                            <a:schemeClr val="accent5">
                              <a:lumMod val="75000"/>
                            </a:schemeClr>
                          </a:solidFill>
                          <a:latin typeface="+mj-lt"/>
                          <a:ea typeface="+mj-ea"/>
                          <a:cs typeface="+mj-cs"/>
                        </a:rPr>
                        <a:t>4.4.1 - Study on management aspects of edge computing</a:t>
                      </a:r>
                      <a:endParaRPr lang="ko-KR" altLang="en-US" sz="1800" b="1" kern="1200" dirty="0">
                        <a:solidFill>
                          <a:schemeClr val="accent5">
                            <a:lumMod val="75000"/>
                          </a:schemeClr>
                        </a:solidFill>
                        <a:latin typeface="+mj-lt"/>
                        <a:ea typeface="+mj-ea"/>
                        <a:cs typeface="+mj-cs"/>
                      </a:endParaRPr>
                    </a:p>
                  </a:txBody>
                  <a:tcPr/>
                </a:tc>
                <a:extLst>
                  <a:ext uri="{0D108BD9-81ED-4DB2-BD59-A6C34878D82A}">
                    <a16:rowId xmlns:a16="http://schemas.microsoft.com/office/drawing/2014/main" val="10003"/>
                  </a:ext>
                </a:extLst>
              </a:tr>
            </a:tbl>
          </a:graphicData>
        </a:graphic>
      </p:graphicFrame>
      <p:sp>
        <p:nvSpPr>
          <p:cNvPr id="9" name="TextBox 8"/>
          <p:cNvSpPr txBox="1"/>
          <p:nvPr/>
        </p:nvSpPr>
        <p:spPr>
          <a:xfrm>
            <a:off x="314796" y="4155440"/>
            <a:ext cx="11308244" cy="861774"/>
          </a:xfrm>
          <a:prstGeom prst="rect">
            <a:avLst/>
          </a:prstGeom>
          <a:noFill/>
        </p:spPr>
        <p:txBody>
          <a:bodyPr wrap="square" rtlCol="0">
            <a:spAutoFit/>
          </a:bodyPr>
          <a:lstStyle/>
          <a:p>
            <a:r>
              <a:rPr lang="en-US" altLang="ko-KR" sz="1600" b="1" kern="1200" baseline="0" dirty="0" smtClean="0">
                <a:solidFill>
                  <a:schemeClr val="accent5">
                    <a:lumMod val="75000"/>
                  </a:schemeClr>
                </a:solidFill>
                <a:latin typeface="+mj-ea"/>
                <a:ea typeface="+mj-ea"/>
                <a:cs typeface="+mj-cs"/>
              </a:rPr>
              <a:t>Abstract of the contribution: </a:t>
            </a:r>
            <a:r>
              <a:rPr lang="en-US" altLang="ko-KR" sz="1600" i="1" kern="1200" baseline="0" dirty="0" smtClean="0">
                <a:solidFill>
                  <a:schemeClr val="accent5">
                    <a:lumMod val="75000"/>
                  </a:schemeClr>
                </a:solidFill>
                <a:latin typeface="+mj-ea"/>
                <a:ea typeface="+mj-ea"/>
                <a:cs typeface="+mj-cs"/>
              </a:rPr>
              <a:t>This document</a:t>
            </a:r>
            <a:r>
              <a:rPr lang="en-US" altLang="ko-KR" sz="1600" i="1" kern="1200" dirty="0" smtClean="0">
                <a:solidFill>
                  <a:schemeClr val="accent5">
                    <a:lumMod val="75000"/>
                  </a:schemeClr>
                </a:solidFill>
                <a:latin typeface="+mj-ea"/>
                <a:ea typeface="+mj-ea"/>
                <a:cs typeface="+mj-cs"/>
              </a:rPr>
              <a:t> discusses various Edge Computing related activities ongoing in 3GPP and tries to attain </a:t>
            </a:r>
            <a:r>
              <a:rPr lang="en-US" altLang="ko-KR" sz="1600" i="1" dirty="0" smtClean="0">
                <a:solidFill>
                  <a:schemeClr val="accent5">
                    <a:lumMod val="75000"/>
                  </a:schemeClr>
                </a:solidFill>
                <a:latin typeface="+mj-ea"/>
                <a:ea typeface="+mj-ea"/>
                <a:cs typeface="+mj-cs"/>
              </a:rPr>
              <a:t>synergy between them.</a:t>
            </a:r>
            <a:endParaRPr lang="en-US" altLang="ko-KR" sz="1600" i="1" kern="1200" dirty="0" smtClean="0">
              <a:solidFill>
                <a:schemeClr val="accent5">
                  <a:lumMod val="75000"/>
                </a:schemeClr>
              </a:solidFill>
              <a:latin typeface="+mj-ea"/>
              <a:ea typeface="+mj-ea"/>
              <a:cs typeface="+mj-cs"/>
            </a:endParaRPr>
          </a:p>
          <a:p>
            <a:r>
              <a:rPr lang="en-US" altLang="ko-KR" sz="1800" kern="1200" dirty="0" smtClean="0">
                <a:solidFill>
                  <a:schemeClr val="accent5">
                    <a:lumMod val="75000"/>
                  </a:schemeClr>
                </a:solidFill>
                <a:latin typeface="+mj-ea"/>
                <a:ea typeface="+mj-ea"/>
                <a:cs typeface="+mj-cs"/>
              </a:rPr>
              <a:t> </a:t>
            </a:r>
            <a:endParaRPr lang="ko-KR" altLang="en-US" sz="1800" kern="1200" baseline="0" dirty="0">
              <a:solidFill>
                <a:schemeClr val="accent5">
                  <a:lumMod val="75000"/>
                </a:schemeClr>
              </a:solidFill>
              <a:latin typeface="+mj-ea"/>
              <a:ea typeface="+mj-ea"/>
              <a:cs typeface="+mj-cs"/>
            </a:endParaRPr>
          </a:p>
        </p:txBody>
      </p:sp>
      <p:sp>
        <p:nvSpPr>
          <p:cNvPr id="10" name="제목 1"/>
          <p:cNvSpPr txBox="1">
            <a:spLocks/>
          </p:cNvSpPr>
          <p:nvPr/>
        </p:nvSpPr>
        <p:spPr>
          <a:xfrm>
            <a:off x="10424160" y="175863"/>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smtClean="0"/>
              <a:t>S5-194065</a:t>
            </a:r>
            <a:endParaRPr lang="ko-KR" altLang="en-US" sz="1600" b="1" dirty="0"/>
          </a:p>
        </p:txBody>
      </p:sp>
    </p:spTree>
    <p:extLst>
      <p:ext uri="{BB962C8B-B14F-4D97-AF65-F5344CB8AC3E}">
        <p14:creationId xmlns:p14="http://schemas.microsoft.com/office/powerpoint/2010/main" val="2205213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atinLnBrk="0"/>
            <a:r>
              <a:rPr lang="en-IN" dirty="0" smtClean="0"/>
              <a:t>SA6 – </a:t>
            </a:r>
            <a:r>
              <a:rPr lang="en-US" dirty="0" smtClean="0"/>
              <a:t>FS_EDGEAPP </a:t>
            </a:r>
            <a:r>
              <a:rPr lang="en-US" sz="1600" dirty="0" smtClean="0"/>
              <a:t>(</a:t>
            </a:r>
            <a:r>
              <a:rPr lang="en-US" sz="1600" dirty="0"/>
              <a:t>Study on Application Architecture for enabling Edge </a:t>
            </a:r>
            <a:r>
              <a:rPr lang="en-US" sz="1600" dirty="0" smtClean="0"/>
              <a:t>Applications)</a:t>
            </a:r>
            <a:endParaRPr lang="en-IN" dirty="0"/>
          </a:p>
        </p:txBody>
      </p:sp>
      <p:sp>
        <p:nvSpPr>
          <p:cNvPr id="3" name="Content Placeholder 2"/>
          <p:cNvSpPr>
            <a:spLocks noGrp="1"/>
          </p:cNvSpPr>
          <p:nvPr>
            <p:ph idx="1"/>
          </p:nvPr>
        </p:nvSpPr>
        <p:spPr>
          <a:xfrm>
            <a:off x="320510" y="1404594"/>
            <a:ext cx="7264656" cy="5224806"/>
          </a:xfrm>
        </p:spPr>
        <p:txBody>
          <a:bodyPr>
            <a:normAutofit/>
          </a:bodyPr>
          <a:lstStyle/>
          <a:p>
            <a:pPr latinLnBrk="0"/>
            <a:r>
              <a:rPr lang="en-GB" altLang="en-US" dirty="0" smtClean="0"/>
              <a:t>Application </a:t>
            </a:r>
            <a:r>
              <a:rPr lang="en-GB" altLang="en-US" dirty="0"/>
              <a:t>architecture for enabling edge applications </a:t>
            </a:r>
            <a:r>
              <a:rPr lang="en-GB" altLang="en-US" u="sng" dirty="0"/>
              <a:t>over</a:t>
            </a:r>
            <a:r>
              <a:rPr lang="en-GB" altLang="en-US" dirty="0"/>
              <a:t> 3GPP </a:t>
            </a:r>
            <a:r>
              <a:rPr lang="en-GB" altLang="en-US" dirty="0" smtClean="0"/>
              <a:t>networks</a:t>
            </a:r>
          </a:p>
          <a:p>
            <a:pPr latinLnBrk="0"/>
            <a:r>
              <a:rPr lang="en-GB" dirty="0" smtClean="0"/>
              <a:t>Supported functionalities</a:t>
            </a:r>
          </a:p>
          <a:p>
            <a:pPr lvl="1" latinLnBrk="0"/>
            <a:r>
              <a:rPr lang="en-GB" dirty="0" smtClean="0"/>
              <a:t>UE provisioning to connect to edge network</a:t>
            </a:r>
          </a:p>
          <a:p>
            <a:pPr lvl="1" latinLnBrk="0"/>
            <a:r>
              <a:rPr lang="en-GB" dirty="0" smtClean="0"/>
              <a:t>Edge network discovery, registration and selection</a:t>
            </a:r>
          </a:p>
          <a:p>
            <a:pPr lvl="1" latinLnBrk="0"/>
            <a:r>
              <a:rPr lang="en-GB" dirty="0" smtClean="0"/>
              <a:t>Edge apps enablement (registration, discovery) in edge network</a:t>
            </a:r>
          </a:p>
          <a:p>
            <a:pPr lvl="1" latinLnBrk="0"/>
            <a:r>
              <a:rPr lang="en-GB" dirty="0" smtClean="0"/>
              <a:t>Network capability exposure (SCEF, NEF) to Edge apps.</a:t>
            </a:r>
          </a:p>
          <a:p>
            <a:pPr lvl="1" latinLnBrk="0"/>
            <a:r>
              <a:rPr lang="en-GB" dirty="0" smtClean="0"/>
              <a:t>Service continuity at UF handoff to new location.</a:t>
            </a:r>
          </a:p>
          <a:p>
            <a:pPr latinLnBrk="0"/>
            <a:r>
              <a:rPr lang="en-GB" dirty="0" smtClean="0"/>
              <a:t>Out-of-scope</a:t>
            </a:r>
          </a:p>
          <a:p>
            <a:pPr lvl="1" latinLnBrk="0"/>
            <a:r>
              <a:rPr lang="en-GB" dirty="0" smtClean="0"/>
              <a:t>Edge App Orchestration</a:t>
            </a:r>
          </a:p>
          <a:p>
            <a:pPr lvl="1" latinLnBrk="0"/>
            <a:r>
              <a:rPr lang="en-GB" dirty="0" smtClean="0"/>
              <a:t>Configuring Edge </a:t>
            </a:r>
            <a:r>
              <a:rPr lang="en-GB" dirty="0"/>
              <a:t>Data Network </a:t>
            </a:r>
            <a:r>
              <a:rPr lang="en-GB" dirty="0" smtClean="0"/>
              <a:t>Configuration Server with required Configurations for Edge Data Network. </a:t>
            </a:r>
          </a:p>
          <a:p>
            <a:pPr lvl="1" latinLnBrk="0"/>
            <a:endParaRPr lang="en-GB" dirty="0" smtClean="0"/>
          </a:p>
        </p:txBody>
      </p:sp>
      <p:pic>
        <p:nvPicPr>
          <p:cNvPr id="4" name="Picture 3"/>
          <p:cNvPicPr>
            <a:picLocks noChangeAspect="1"/>
          </p:cNvPicPr>
          <p:nvPr/>
        </p:nvPicPr>
        <p:blipFill>
          <a:blip r:embed="rId2"/>
          <a:stretch>
            <a:fillRect/>
          </a:stretch>
        </p:blipFill>
        <p:spPr>
          <a:xfrm>
            <a:off x="7424784" y="2516238"/>
            <a:ext cx="4539358" cy="2357687"/>
          </a:xfrm>
          <a:prstGeom prst="rect">
            <a:avLst/>
          </a:prstGeom>
        </p:spPr>
      </p:pic>
      <p:sp>
        <p:nvSpPr>
          <p:cNvPr id="6" name="Line Callout 1 5"/>
          <p:cNvSpPr/>
          <p:nvPr/>
        </p:nvSpPr>
        <p:spPr>
          <a:xfrm>
            <a:off x="7820297" y="1576251"/>
            <a:ext cx="2663387" cy="513806"/>
          </a:xfrm>
          <a:prstGeom prst="borderCallout1">
            <a:avLst>
              <a:gd name="adj1" fmla="val 50383"/>
              <a:gd name="adj2" fmla="val 101203"/>
              <a:gd name="adj3" fmla="val 300584"/>
              <a:gd name="adj4" fmla="val 1189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1050" dirty="0" smtClean="0"/>
              <a:t>Orchestration of </a:t>
            </a:r>
            <a:r>
              <a:rPr lang="en-IN" sz="1050" dirty="0"/>
              <a:t>Edge Application can be enabled by 3GPP management system.</a:t>
            </a:r>
          </a:p>
        </p:txBody>
      </p:sp>
      <p:sp>
        <p:nvSpPr>
          <p:cNvPr id="7" name="Line Callout 1 6"/>
          <p:cNvSpPr/>
          <p:nvPr/>
        </p:nvSpPr>
        <p:spPr>
          <a:xfrm>
            <a:off x="7697486" y="5663156"/>
            <a:ext cx="2786198" cy="589597"/>
          </a:xfrm>
          <a:prstGeom prst="borderCallout1">
            <a:avLst>
              <a:gd name="adj1" fmla="val 50383"/>
              <a:gd name="adj2" fmla="val 101203"/>
              <a:gd name="adj3" fmla="val -154573"/>
              <a:gd name="adj4" fmla="val 1209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1050" dirty="0" smtClean="0"/>
              <a:t>3GPP management system can configure EDNCS with required information utilizing NF Provisioning </a:t>
            </a:r>
            <a:r>
              <a:rPr lang="en-IN" sz="1050" dirty="0" err="1" smtClean="0"/>
              <a:t>MnS</a:t>
            </a:r>
            <a:r>
              <a:rPr lang="en-IN" sz="1050" dirty="0" smtClean="0"/>
              <a:t>.</a:t>
            </a:r>
            <a:endParaRPr lang="en-IN" sz="1050" dirty="0"/>
          </a:p>
        </p:txBody>
      </p:sp>
    </p:spTree>
    <p:extLst>
      <p:ext uri="{BB962C8B-B14F-4D97-AF65-F5344CB8AC3E}">
        <p14:creationId xmlns:p14="http://schemas.microsoft.com/office/powerpoint/2010/main" val="1511078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altLang="en-US" sz="3600" dirty="0"/>
              <a:t>SA5 – </a:t>
            </a:r>
            <a:r>
              <a:rPr lang="en-US" altLang="en-US" sz="3600" dirty="0"/>
              <a:t>FS_MAN_EC</a:t>
            </a:r>
            <a:r>
              <a:rPr lang="en-IN" altLang="en-US" sz="3600" dirty="0"/>
              <a:t> </a:t>
            </a:r>
            <a:r>
              <a:rPr lang="en-IN" altLang="en-US" sz="2000" dirty="0"/>
              <a:t>(Study on management aspects of edge computing)</a:t>
            </a:r>
          </a:p>
        </p:txBody>
      </p:sp>
      <p:sp>
        <p:nvSpPr>
          <p:cNvPr id="3" name="Content Placeholder 2"/>
          <p:cNvSpPr>
            <a:spLocks noGrp="1"/>
          </p:cNvSpPr>
          <p:nvPr>
            <p:ph idx="1"/>
          </p:nvPr>
        </p:nvSpPr>
        <p:spPr>
          <a:xfrm>
            <a:off x="320510" y="1404594"/>
            <a:ext cx="7344661" cy="4772369"/>
          </a:xfrm>
        </p:spPr>
        <p:txBody>
          <a:bodyPr>
            <a:normAutofit lnSpcReduction="10000"/>
          </a:bodyPr>
          <a:lstStyle/>
          <a:p>
            <a:pPr latinLnBrk="0"/>
            <a:r>
              <a:rPr lang="en-GB" dirty="0" smtClean="0"/>
              <a:t>Enabling (Requirements &amp; Solutions) the management of edge computing functionality in 3GPP systems.</a:t>
            </a:r>
          </a:p>
          <a:p>
            <a:pPr latinLnBrk="0"/>
            <a:r>
              <a:rPr lang="en-GB" dirty="0" smtClean="0"/>
              <a:t>Management of Edge application requires coordination between 3GPP management and non-3GPP management systems.</a:t>
            </a:r>
          </a:p>
          <a:p>
            <a:pPr latinLnBrk="0"/>
            <a:r>
              <a:rPr lang="en-GB" dirty="0" smtClean="0"/>
              <a:t>The requirements on 3GPP management system is:</a:t>
            </a:r>
          </a:p>
          <a:p>
            <a:pPr lvl="1" latinLnBrk="0"/>
            <a:r>
              <a:rPr lang="en-GB" dirty="0"/>
              <a:t>T</a:t>
            </a:r>
            <a:r>
              <a:rPr lang="en-GB" dirty="0" smtClean="0"/>
              <a:t>o enable LCM of UPF (edge App).</a:t>
            </a:r>
          </a:p>
          <a:p>
            <a:pPr lvl="1" latinLnBrk="0"/>
            <a:r>
              <a:rPr lang="en-GB" dirty="0" smtClean="0"/>
              <a:t>To provide information about UPF to be used by Edge Apps.</a:t>
            </a:r>
          </a:p>
          <a:p>
            <a:pPr lvl="1" latinLnBrk="0"/>
            <a:r>
              <a:rPr lang="en-GB" dirty="0" smtClean="0"/>
              <a:t>To configure other NF in terms of UPF being used.</a:t>
            </a:r>
          </a:p>
          <a:p>
            <a:pPr latinLnBrk="0"/>
            <a:r>
              <a:rPr lang="en-GB" dirty="0" smtClean="0"/>
              <a:t>Target to finish by Sep 2019</a:t>
            </a:r>
          </a:p>
          <a:p>
            <a:pPr lvl="1" latinLnBrk="0"/>
            <a:endParaRPr lang="en-GB" dirty="0" smtClean="0"/>
          </a:p>
          <a:p>
            <a:pPr lvl="1" latinLnBrk="0"/>
            <a:endParaRPr lang="en-GB" dirty="0" smtClean="0"/>
          </a:p>
        </p:txBody>
      </p:sp>
      <p:pic>
        <p:nvPicPr>
          <p:cNvPr id="4" name="Picture 3"/>
          <p:cNvPicPr>
            <a:picLocks noChangeAspect="1"/>
          </p:cNvPicPr>
          <p:nvPr/>
        </p:nvPicPr>
        <p:blipFill>
          <a:blip r:embed="rId2"/>
          <a:stretch>
            <a:fillRect/>
          </a:stretch>
        </p:blipFill>
        <p:spPr>
          <a:xfrm>
            <a:off x="7610953" y="1537067"/>
            <a:ext cx="4021924" cy="2092764"/>
          </a:xfrm>
          <a:prstGeom prst="rect">
            <a:avLst/>
          </a:prstGeom>
        </p:spPr>
      </p:pic>
      <p:pic>
        <p:nvPicPr>
          <p:cNvPr id="6" name="Picture 5"/>
          <p:cNvPicPr>
            <a:picLocks noChangeAspect="1"/>
          </p:cNvPicPr>
          <p:nvPr/>
        </p:nvPicPr>
        <p:blipFill>
          <a:blip r:embed="rId3"/>
          <a:stretch>
            <a:fillRect/>
          </a:stretch>
        </p:blipFill>
        <p:spPr>
          <a:xfrm>
            <a:off x="7515969" y="4016829"/>
            <a:ext cx="4211892" cy="2046514"/>
          </a:xfrm>
          <a:prstGeom prst="rect">
            <a:avLst/>
          </a:prstGeom>
        </p:spPr>
      </p:pic>
    </p:spTree>
    <p:extLst>
      <p:ext uri="{BB962C8B-B14F-4D97-AF65-F5344CB8AC3E}">
        <p14:creationId xmlns:p14="http://schemas.microsoft.com/office/powerpoint/2010/main" val="1228733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atinLnBrk="0"/>
            <a:r>
              <a:rPr lang="en-IN" dirty="0" smtClean="0"/>
              <a:t>Needed Clarifications</a:t>
            </a:r>
            <a:endParaRPr lang="en-IN" dirty="0"/>
          </a:p>
        </p:txBody>
      </p:sp>
      <p:sp>
        <p:nvSpPr>
          <p:cNvPr id="3" name="Content Placeholder 2"/>
          <p:cNvSpPr>
            <a:spLocks noGrp="1"/>
          </p:cNvSpPr>
          <p:nvPr>
            <p:ph idx="1"/>
          </p:nvPr>
        </p:nvSpPr>
        <p:spPr>
          <a:xfrm>
            <a:off x="320510" y="1404594"/>
            <a:ext cx="8144221" cy="5224806"/>
          </a:xfrm>
        </p:spPr>
        <p:txBody>
          <a:bodyPr>
            <a:normAutofit/>
          </a:bodyPr>
          <a:lstStyle/>
          <a:p>
            <a:pPr latinLnBrk="0"/>
            <a:r>
              <a:rPr lang="en-GB" dirty="0" smtClean="0"/>
              <a:t>What is edge computing management system? Does it always have to be a non-3gpp management system?</a:t>
            </a:r>
          </a:p>
          <a:p>
            <a:pPr lvl="1" latinLnBrk="0"/>
            <a:r>
              <a:rPr lang="en-GB" dirty="0" smtClean="0"/>
              <a:t>We have </a:t>
            </a:r>
            <a:r>
              <a:rPr lang="en-GB" dirty="0"/>
              <a:t>a 3gpp edge computing system being worked on in SA6. The management provisions of the same need to be provided by </a:t>
            </a:r>
            <a:r>
              <a:rPr lang="en-GB" dirty="0" smtClean="0"/>
              <a:t>SA5 </a:t>
            </a:r>
            <a:r>
              <a:rPr lang="en-GB" dirty="0" err="1" smtClean="0"/>
              <a:t>i.e</a:t>
            </a:r>
            <a:r>
              <a:rPr lang="en-GB" dirty="0" smtClean="0"/>
              <a:t> 3GPP edge computing management system.</a:t>
            </a:r>
            <a:endParaRPr lang="en-GB" dirty="0"/>
          </a:p>
          <a:p>
            <a:pPr lvl="1" latinLnBrk="0"/>
            <a:r>
              <a:rPr lang="en-GB" dirty="0" smtClean="0"/>
              <a:t>Edge computing management system should not be restricted to non-3GPP system (</a:t>
            </a:r>
            <a:r>
              <a:rPr lang="en-GB" dirty="0" err="1" smtClean="0"/>
              <a:t>e.g</a:t>
            </a:r>
            <a:r>
              <a:rPr lang="en-GB" dirty="0" smtClean="0"/>
              <a:t> ETSI MEC).</a:t>
            </a:r>
          </a:p>
          <a:p>
            <a:pPr latinLnBrk="0"/>
            <a:r>
              <a:rPr lang="en-GB" altLang="en-US" dirty="0" smtClean="0"/>
              <a:t>AF </a:t>
            </a:r>
            <a:r>
              <a:rPr lang="en-GB" altLang="en-US" dirty="0"/>
              <a:t>and Local data network is marked as “Non-3GPP access </a:t>
            </a:r>
            <a:r>
              <a:rPr lang="en-GB" altLang="en-US" dirty="0" smtClean="0"/>
              <a:t>network”</a:t>
            </a:r>
          </a:p>
          <a:p>
            <a:pPr lvl="1" latinLnBrk="0"/>
            <a:r>
              <a:rPr lang="en-GB" dirty="0"/>
              <a:t>As per the work being done in SA6, they both </a:t>
            </a:r>
            <a:r>
              <a:rPr lang="en-GB" dirty="0" smtClean="0"/>
              <a:t>can possibly form part of 3gpp system too. </a:t>
            </a:r>
            <a:r>
              <a:rPr lang="en-GB" dirty="0"/>
              <a:t>The figure needs an update</a:t>
            </a:r>
            <a:r>
              <a:rPr lang="en-GB" dirty="0" smtClean="0"/>
              <a:t>.</a:t>
            </a:r>
          </a:p>
          <a:p>
            <a:pPr lvl="1" latinLnBrk="0"/>
            <a:r>
              <a:rPr lang="en-GB" dirty="0" smtClean="0"/>
              <a:t>23.501 also describe AF in section 6 where it defines NFs in 5GC.</a:t>
            </a:r>
          </a:p>
        </p:txBody>
      </p:sp>
      <p:pic>
        <p:nvPicPr>
          <p:cNvPr id="4" name="Picture 3"/>
          <p:cNvPicPr>
            <a:picLocks noChangeAspect="1"/>
          </p:cNvPicPr>
          <p:nvPr/>
        </p:nvPicPr>
        <p:blipFill>
          <a:blip r:embed="rId2"/>
          <a:stretch>
            <a:fillRect/>
          </a:stretch>
        </p:blipFill>
        <p:spPr>
          <a:xfrm>
            <a:off x="8965705" y="1520226"/>
            <a:ext cx="2902642" cy="1510357"/>
          </a:xfrm>
          <a:prstGeom prst="rect">
            <a:avLst/>
          </a:prstGeom>
        </p:spPr>
      </p:pic>
      <p:pic>
        <p:nvPicPr>
          <p:cNvPr id="5" name="Picture 4"/>
          <p:cNvPicPr>
            <a:picLocks noChangeAspect="1"/>
          </p:cNvPicPr>
          <p:nvPr/>
        </p:nvPicPr>
        <p:blipFill>
          <a:blip r:embed="rId3"/>
          <a:stretch>
            <a:fillRect/>
          </a:stretch>
        </p:blipFill>
        <p:spPr>
          <a:xfrm>
            <a:off x="8731828" y="3724816"/>
            <a:ext cx="3136519" cy="1524001"/>
          </a:xfrm>
          <a:prstGeom prst="rect">
            <a:avLst/>
          </a:prstGeom>
        </p:spPr>
      </p:pic>
      <p:pic>
        <p:nvPicPr>
          <p:cNvPr id="6" name="Picture 5"/>
          <p:cNvPicPr>
            <a:picLocks noChangeAspect="1"/>
          </p:cNvPicPr>
          <p:nvPr/>
        </p:nvPicPr>
        <p:blipFill>
          <a:blip r:embed="rId4"/>
          <a:stretch>
            <a:fillRect/>
          </a:stretch>
        </p:blipFill>
        <p:spPr>
          <a:xfrm>
            <a:off x="8143875" y="5786197"/>
            <a:ext cx="3979366" cy="916337"/>
          </a:xfrm>
          <a:prstGeom prst="rect">
            <a:avLst/>
          </a:prstGeom>
        </p:spPr>
      </p:pic>
      <p:sp>
        <p:nvSpPr>
          <p:cNvPr id="7" name="Rectangle 6"/>
          <p:cNvSpPr/>
          <p:nvPr/>
        </p:nvSpPr>
        <p:spPr>
          <a:xfrm>
            <a:off x="11111124" y="5605329"/>
            <a:ext cx="878767" cy="215444"/>
          </a:xfrm>
          <a:prstGeom prst="rect">
            <a:avLst/>
          </a:prstGeom>
        </p:spPr>
        <p:txBody>
          <a:bodyPr wrap="none">
            <a:spAutoFit/>
          </a:bodyPr>
          <a:lstStyle/>
          <a:p>
            <a:r>
              <a:rPr lang="en-GB" sz="800" dirty="0">
                <a:solidFill>
                  <a:srgbClr val="3333FF"/>
                </a:solidFill>
                <a:latin typeface="Times New Roman" panose="02020603050405020304" pitchFamily="18" charset="0"/>
                <a:ea typeface="Times New Roman" panose="02020603050405020304" pitchFamily="18" charset="0"/>
              </a:rPr>
              <a:t>3GPP TS 23.501</a:t>
            </a:r>
            <a:endParaRPr lang="en-IN" sz="800" dirty="0">
              <a:solidFill>
                <a:srgbClr val="3333FF"/>
              </a:solidFill>
            </a:endParaRPr>
          </a:p>
        </p:txBody>
      </p:sp>
    </p:spTree>
    <p:extLst>
      <p:ext uri="{BB962C8B-B14F-4D97-AF65-F5344CB8AC3E}">
        <p14:creationId xmlns:p14="http://schemas.microsoft.com/office/powerpoint/2010/main" val="40542299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atinLnBrk="0"/>
            <a:r>
              <a:rPr lang="en-US" altLang="en-US" sz="3200" dirty="0" smtClean="0"/>
              <a:t>FS_MAN_EC (SA5)</a:t>
            </a:r>
            <a:r>
              <a:rPr lang="sv-SE" altLang="en-US" sz="3200" dirty="0" smtClean="0"/>
              <a:t> </a:t>
            </a:r>
            <a:r>
              <a:rPr lang="en-IN" altLang="en-US" sz="3200" dirty="0"/>
              <a:t>Missing Pieces with respect to </a:t>
            </a:r>
            <a:r>
              <a:rPr lang="en-US" altLang="en-US" sz="3200" dirty="0" smtClean="0"/>
              <a:t>FS_EDGEAPP (SA6)</a:t>
            </a:r>
            <a:endParaRPr lang="en-IN" altLang="en-US" sz="3200" dirty="0"/>
          </a:p>
        </p:txBody>
      </p:sp>
      <p:sp>
        <p:nvSpPr>
          <p:cNvPr id="3" name="Content Placeholder 2"/>
          <p:cNvSpPr>
            <a:spLocks noGrp="1"/>
          </p:cNvSpPr>
          <p:nvPr>
            <p:ph idx="1"/>
          </p:nvPr>
        </p:nvSpPr>
        <p:spPr>
          <a:xfrm>
            <a:off x="320509" y="4043536"/>
            <a:ext cx="11610233" cy="2585863"/>
          </a:xfrm>
        </p:spPr>
        <p:txBody>
          <a:bodyPr>
            <a:noAutofit/>
          </a:bodyPr>
          <a:lstStyle/>
          <a:p>
            <a:pPr latinLnBrk="0"/>
            <a:r>
              <a:rPr lang="en-GB" sz="1800" dirty="0" smtClean="0"/>
              <a:t>Edge Application (Virtualized Infrastructure) Orchestration.</a:t>
            </a:r>
          </a:p>
          <a:p>
            <a:pPr lvl="1" latinLnBrk="0"/>
            <a:r>
              <a:rPr lang="en-GB" sz="1600" dirty="0" smtClean="0"/>
              <a:t>The Orchestration of Edge Applications are considered out-of-scope of SA6</a:t>
            </a:r>
            <a:r>
              <a:rPr lang="en-GB" sz="1600" dirty="0"/>
              <a:t> </a:t>
            </a:r>
            <a:r>
              <a:rPr lang="en-GB" sz="1600" dirty="0" smtClean="0"/>
              <a:t>and falls under jurisdictions of SA5.</a:t>
            </a:r>
          </a:p>
          <a:p>
            <a:pPr latinLnBrk="0"/>
            <a:r>
              <a:rPr lang="en-GB" sz="1800" dirty="0" smtClean="0"/>
              <a:t>Edge Data Network UE’s configurations</a:t>
            </a:r>
          </a:p>
          <a:p>
            <a:pPr lvl="1" latinLnBrk="0"/>
            <a:r>
              <a:rPr lang="en-GB" sz="1600" dirty="0" smtClean="0"/>
              <a:t>Edge Data Network Configuration Server (EDNCS) configure UE with info to connect to edge data network including Edge Enabler Server's FQDN, service areas etc. From where the EDNCS get this info is considered out-of-scope of SA6. SA5 Provisioning </a:t>
            </a:r>
            <a:r>
              <a:rPr lang="en-GB" sz="1600" dirty="0" err="1" smtClean="0"/>
              <a:t>MnS</a:t>
            </a:r>
            <a:r>
              <a:rPr lang="en-GB" sz="1600" dirty="0" smtClean="0"/>
              <a:t> can be used for the same.</a:t>
            </a:r>
          </a:p>
        </p:txBody>
      </p:sp>
      <p:pic>
        <p:nvPicPr>
          <p:cNvPr id="5" name="Picture 4"/>
          <p:cNvPicPr>
            <a:picLocks noChangeAspect="1"/>
          </p:cNvPicPr>
          <p:nvPr/>
        </p:nvPicPr>
        <p:blipFill>
          <a:blip r:embed="rId2"/>
          <a:stretch>
            <a:fillRect/>
          </a:stretch>
        </p:blipFill>
        <p:spPr>
          <a:xfrm>
            <a:off x="2953585" y="1343025"/>
            <a:ext cx="6529181" cy="2700511"/>
          </a:xfrm>
          <a:prstGeom prst="rect">
            <a:avLst/>
          </a:prstGeom>
        </p:spPr>
      </p:pic>
    </p:spTree>
    <p:extLst>
      <p:ext uri="{BB962C8B-B14F-4D97-AF65-F5344CB8AC3E}">
        <p14:creationId xmlns:p14="http://schemas.microsoft.com/office/powerpoint/2010/main" val="1653799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Way Forward for </a:t>
            </a:r>
            <a:r>
              <a:rPr lang="en-US" altLang="en-US" dirty="0"/>
              <a:t>FS_MAN_EC</a:t>
            </a:r>
            <a:endParaRPr lang="en-IN" dirty="0"/>
          </a:p>
        </p:txBody>
      </p:sp>
      <p:sp>
        <p:nvSpPr>
          <p:cNvPr id="3" name="Content Placeholder 2"/>
          <p:cNvSpPr>
            <a:spLocks noGrp="1"/>
          </p:cNvSpPr>
          <p:nvPr>
            <p:ph idx="1"/>
          </p:nvPr>
        </p:nvSpPr>
        <p:spPr/>
        <p:txBody>
          <a:bodyPr>
            <a:normAutofit fontScale="85000" lnSpcReduction="10000"/>
          </a:bodyPr>
          <a:lstStyle/>
          <a:p>
            <a:pPr latinLnBrk="0"/>
            <a:r>
              <a:rPr lang="en-IN" dirty="0" smtClean="0"/>
              <a:t>Enhancing the document to include a management system, called 3gpp edge computing management system, managing the 3GPP edge computing system (Slide 4).</a:t>
            </a:r>
          </a:p>
          <a:p>
            <a:pPr latinLnBrk="0"/>
            <a:endParaRPr lang="en-IN" dirty="0" smtClean="0"/>
          </a:p>
          <a:p>
            <a:pPr latinLnBrk="0"/>
            <a:endParaRPr lang="en-IN" dirty="0"/>
          </a:p>
          <a:p>
            <a:pPr latinLnBrk="0"/>
            <a:endParaRPr lang="en-IN" dirty="0" smtClean="0"/>
          </a:p>
          <a:p>
            <a:pPr latinLnBrk="0"/>
            <a:endParaRPr lang="en-IN" dirty="0" smtClean="0"/>
          </a:p>
          <a:p>
            <a:pPr latinLnBrk="0"/>
            <a:r>
              <a:rPr lang="en-IN" dirty="0" smtClean="0"/>
              <a:t>Enhancing the </a:t>
            </a:r>
            <a:r>
              <a:rPr lang="en-IN" dirty="0"/>
              <a:t>document </a:t>
            </a:r>
            <a:r>
              <a:rPr lang="en-IN" dirty="0" smtClean="0"/>
              <a:t>with respect to AF/LDN (Slide 4)</a:t>
            </a:r>
          </a:p>
          <a:p>
            <a:pPr latinLnBrk="0"/>
            <a:endParaRPr lang="en-IN" dirty="0"/>
          </a:p>
          <a:p>
            <a:pPr latinLnBrk="0"/>
            <a:endParaRPr lang="en-IN" dirty="0" smtClean="0"/>
          </a:p>
          <a:p>
            <a:pPr marL="0" indent="0" latinLnBrk="0">
              <a:buNone/>
            </a:pPr>
            <a:endParaRPr lang="en-IN" dirty="0"/>
          </a:p>
          <a:p>
            <a:pPr marL="0" indent="0" latinLnBrk="0">
              <a:buNone/>
            </a:pPr>
            <a:endParaRPr lang="en-IN" dirty="0" smtClean="0"/>
          </a:p>
          <a:p>
            <a:pPr latinLnBrk="0"/>
            <a:r>
              <a:rPr lang="en-IN" dirty="0" smtClean="0"/>
              <a:t>Addressing the Gaps identified (Slide 5) with the relevant section/text in the study document.</a:t>
            </a:r>
          </a:p>
        </p:txBody>
      </p:sp>
      <p:sp>
        <p:nvSpPr>
          <p:cNvPr id="4" name="Content Placeholder 2"/>
          <p:cNvSpPr txBox="1">
            <a:spLocks/>
          </p:cNvSpPr>
          <p:nvPr/>
        </p:nvSpPr>
        <p:spPr>
          <a:xfrm>
            <a:off x="320510" y="1404593"/>
            <a:ext cx="11547837" cy="4772369"/>
          </a:xfrm>
          <a:prstGeom prst="rect">
            <a:avLst/>
          </a:prstGeom>
        </p:spPr>
        <p:txBody>
          <a:bodyPr vert="horz" lIns="91440" tIns="45720" rIns="91440" bIns="45720" rtlCol="0">
            <a:normAutofit/>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dirty="0" smtClean="0"/>
          </a:p>
        </p:txBody>
      </p:sp>
      <p:pic>
        <p:nvPicPr>
          <p:cNvPr id="6" name="Picture 5"/>
          <p:cNvPicPr>
            <a:picLocks noChangeAspect="1"/>
          </p:cNvPicPr>
          <p:nvPr/>
        </p:nvPicPr>
        <p:blipFill>
          <a:blip r:embed="rId2"/>
          <a:stretch>
            <a:fillRect/>
          </a:stretch>
        </p:blipFill>
        <p:spPr>
          <a:xfrm>
            <a:off x="3967870" y="2155580"/>
            <a:ext cx="3327736" cy="1347482"/>
          </a:xfrm>
          <a:prstGeom prst="rect">
            <a:avLst/>
          </a:prstGeom>
        </p:spPr>
      </p:pic>
      <p:pic>
        <p:nvPicPr>
          <p:cNvPr id="12" name="Picture 11"/>
          <p:cNvPicPr>
            <a:picLocks noChangeAspect="1"/>
          </p:cNvPicPr>
          <p:nvPr/>
        </p:nvPicPr>
        <p:blipFill>
          <a:blip r:embed="rId3"/>
          <a:stretch>
            <a:fillRect/>
          </a:stretch>
        </p:blipFill>
        <p:spPr>
          <a:xfrm>
            <a:off x="4040550" y="4131626"/>
            <a:ext cx="3449051" cy="1410767"/>
          </a:xfrm>
          <a:prstGeom prst="rect">
            <a:avLst/>
          </a:prstGeom>
        </p:spPr>
      </p:pic>
    </p:spTree>
    <p:extLst>
      <p:ext uri="{BB962C8B-B14F-4D97-AF65-F5344CB8AC3E}">
        <p14:creationId xmlns:p14="http://schemas.microsoft.com/office/powerpoint/2010/main" val="2378856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Conclusions</a:t>
            </a:r>
            <a:endParaRPr lang="en-IN" dirty="0"/>
          </a:p>
        </p:txBody>
      </p:sp>
      <p:sp>
        <p:nvSpPr>
          <p:cNvPr id="3" name="Content Placeholder 2"/>
          <p:cNvSpPr>
            <a:spLocks noGrp="1"/>
          </p:cNvSpPr>
          <p:nvPr>
            <p:ph idx="1"/>
          </p:nvPr>
        </p:nvSpPr>
        <p:spPr/>
        <p:txBody>
          <a:bodyPr/>
          <a:lstStyle/>
          <a:p>
            <a:r>
              <a:rPr lang="en-IN" dirty="0" smtClean="0"/>
              <a:t>Depending on the group decision. CRs can be produced on the following</a:t>
            </a:r>
          </a:p>
          <a:p>
            <a:pPr lvl="1"/>
            <a:r>
              <a:rPr lang="en-IN" dirty="0" smtClean="0"/>
              <a:t>Updating the figures of section 4 with relevant text (Slide 4).</a:t>
            </a:r>
          </a:p>
          <a:p>
            <a:pPr lvl="1"/>
            <a:r>
              <a:rPr lang="en-IN" dirty="0" smtClean="0"/>
              <a:t>Bringing new use cases and solutions for </a:t>
            </a:r>
            <a:r>
              <a:rPr lang="en-IN" smtClean="0"/>
              <a:t>(Slide 5):</a:t>
            </a:r>
            <a:endParaRPr lang="en-IN" dirty="0" smtClean="0"/>
          </a:p>
          <a:p>
            <a:pPr lvl="2"/>
            <a:r>
              <a:rPr lang="en-IN" dirty="0" smtClean="0"/>
              <a:t>Orchestration of Edge Applications</a:t>
            </a:r>
          </a:p>
          <a:p>
            <a:pPr lvl="2"/>
            <a:r>
              <a:rPr lang="en-IN" dirty="0" smtClean="0"/>
              <a:t>Configuration of </a:t>
            </a:r>
            <a:r>
              <a:rPr lang="en-GB" dirty="0"/>
              <a:t>Edge Data Network Configuration </a:t>
            </a:r>
            <a:r>
              <a:rPr lang="en-GB" dirty="0" smtClean="0"/>
              <a:t>Server.</a:t>
            </a:r>
            <a:endParaRPr lang="en-IN" dirty="0" smtClean="0"/>
          </a:p>
          <a:p>
            <a:pPr lvl="1"/>
            <a:endParaRPr lang="en-IN" dirty="0"/>
          </a:p>
        </p:txBody>
      </p:sp>
    </p:spTree>
    <p:extLst>
      <p:ext uri="{BB962C8B-B14F-4D97-AF65-F5344CB8AC3E}">
        <p14:creationId xmlns:p14="http://schemas.microsoft.com/office/powerpoint/2010/main" val="865881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71405" y="3039291"/>
            <a:ext cx="3243196" cy="1107996"/>
          </a:xfrm>
          <a:prstGeom prst="rect">
            <a:avLst/>
          </a:prstGeom>
          <a:noFill/>
        </p:spPr>
        <p:txBody>
          <a:bodyPr wrap="none" rtlCol="0">
            <a:spAutoFit/>
          </a:bodyPr>
          <a:lstStyle/>
          <a:p>
            <a:r>
              <a:rPr lang="en-IN" sz="6600" dirty="0" smtClean="0"/>
              <a:t>Back up</a:t>
            </a:r>
            <a:endParaRPr lang="en-IN" sz="6600" dirty="0"/>
          </a:p>
        </p:txBody>
      </p:sp>
    </p:spTree>
    <p:extLst>
      <p:ext uri="{BB962C8B-B14F-4D97-AF65-F5344CB8AC3E}">
        <p14:creationId xmlns:p14="http://schemas.microsoft.com/office/powerpoint/2010/main" val="33504607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p:cNvCxnSpPr>
            <a:stCxn id="23" idx="3"/>
            <a:endCxn id="25" idx="1"/>
          </p:cNvCxnSpPr>
          <p:nvPr/>
        </p:nvCxnSpPr>
        <p:spPr>
          <a:xfrm>
            <a:off x="8741281" y="2878910"/>
            <a:ext cx="15535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931495" y="4075200"/>
            <a:ext cx="32221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loud 11"/>
          <p:cNvSpPr/>
          <p:nvPr/>
        </p:nvSpPr>
        <p:spPr>
          <a:xfrm>
            <a:off x="10076943" y="3695227"/>
            <a:ext cx="1135142" cy="788521"/>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latinLnBrk="0"/>
            <a:r>
              <a:rPr lang="en-IN" sz="500" dirty="0" smtClean="0">
                <a:solidFill>
                  <a:schemeClr val="tx1"/>
                </a:solidFill>
              </a:rPr>
              <a:t>Local data network</a:t>
            </a:r>
            <a:endParaRPr lang="en-IN" sz="500" dirty="0">
              <a:solidFill>
                <a:schemeClr val="tx1"/>
              </a:solidFill>
            </a:endParaRPr>
          </a:p>
        </p:txBody>
      </p:sp>
      <p:sp>
        <p:nvSpPr>
          <p:cNvPr id="2" name="Title 1"/>
          <p:cNvSpPr>
            <a:spLocks noGrp="1"/>
          </p:cNvSpPr>
          <p:nvPr>
            <p:ph type="title"/>
          </p:nvPr>
        </p:nvSpPr>
        <p:spPr/>
        <p:txBody>
          <a:bodyPr/>
          <a:lstStyle/>
          <a:p>
            <a:pPr latinLnBrk="0"/>
            <a:endParaRPr lang="en-IN" dirty="0"/>
          </a:p>
        </p:txBody>
      </p:sp>
      <p:sp>
        <p:nvSpPr>
          <p:cNvPr id="4" name="Content Placeholder 2"/>
          <p:cNvSpPr txBox="1">
            <a:spLocks/>
          </p:cNvSpPr>
          <p:nvPr/>
        </p:nvSpPr>
        <p:spPr>
          <a:xfrm>
            <a:off x="320510" y="1404593"/>
            <a:ext cx="11547837" cy="4772369"/>
          </a:xfrm>
          <a:prstGeom prst="rect">
            <a:avLst/>
          </a:prstGeom>
        </p:spPr>
        <p:txBody>
          <a:bodyPr vert="horz" lIns="91440" tIns="45720" rIns="91440" bIns="45720" rtlCol="0">
            <a:normAutofit/>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atinLnBrk="0"/>
            <a:endParaRPr lang="en-IN" dirty="0" smtClean="0"/>
          </a:p>
        </p:txBody>
      </p:sp>
      <p:sp>
        <p:nvSpPr>
          <p:cNvPr id="5" name="Rectangle 4"/>
          <p:cNvSpPr/>
          <p:nvPr/>
        </p:nvSpPr>
        <p:spPr>
          <a:xfrm>
            <a:off x="1095920" y="3232238"/>
            <a:ext cx="875756" cy="1287507"/>
          </a:xfrm>
          <a:prstGeom prst="rect">
            <a:avLst/>
          </a:pr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900" dirty="0" smtClean="0">
                <a:solidFill>
                  <a:schemeClr val="tx1"/>
                </a:solidFill>
              </a:rPr>
              <a:t>3GPP edge computing management system</a:t>
            </a:r>
            <a:endParaRPr lang="en-IN" sz="900" dirty="0">
              <a:solidFill>
                <a:schemeClr val="tx1"/>
              </a:solidFill>
            </a:endParaRPr>
          </a:p>
        </p:txBody>
      </p:sp>
      <p:sp>
        <p:nvSpPr>
          <p:cNvPr id="8" name="Rectangle 7"/>
          <p:cNvSpPr/>
          <p:nvPr/>
        </p:nvSpPr>
        <p:spPr>
          <a:xfrm>
            <a:off x="2429420" y="3232238"/>
            <a:ext cx="875756" cy="12875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latinLnBrk="0"/>
            <a:r>
              <a:rPr lang="en-IN" sz="900" dirty="0" smtClean="0">
                <a:solidFill>
                  <a:schemeClr val="tx1"/>
                </a:solidFill>
              </a:rPr>
              <a:t>Operations Support Systems</a:t>
            </a:r>
            <a:endParaRPr lang="en-IN" sz="900" dirty="0">
              <a:solidFill>
                <a:schemeClr val="tx1"/>
              </a:solidFill>
            </a:endParaRPr>
          </a:p>
        </p:txBody>
      </p:sp>
      <p:sp>
        <p:nvSpPr>
          <p:cNvPr id="9" name="Rectangle 8"/>
          <p:cNvSpPr/>
          <p:nvPr/>
        </p:nvSpPr>
        <p:spPr>
          <a:xfrm>
            <a:off x="2491333" y="3923616"/>
            <a:ext cx="770979" cy="5405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900" dirty="0" smtClean="0">
                <a:solidFill>
                  <a:schemeClr val="tx1"/>
                </a:solidFill>
              </a:rPr>
              <a:t>3GPP management system</a:t>
            </a:r>
            <a:endParaRPr lang="en-IN" sz="900" dirty="0">
              <a:solidFill>
                <a:schemeClr val="tx1"/>
              </a:solidFill>
            </a:endParaRPr>
          </a:p>
        </p:txBody>
      </p:sp>
      <p:sp>
        <p:nvSpPr>
          <p:cNvPr id="10" name="Rectangle 9"/>
          <p:cNvSpPr/>
          <p:nvPr/>
        </p:nvSpPr>
        <p:spPr>
          <a:xfrm>
            <a:off x="3542410" y="3232238"/>
            <a:ext cx="2001140" cy="12875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latinLnBrk="0"/>
            <a:r>
              <a:rPr lang="en-IN" sz="900" dirty="0" smtClean="0">
                <a:solidFill>
                  <a:schemeClr val="tx1"/>
                </a:solidFill>
              </a:rPr>
              <a:t>Operations </a:t>
            </a:r>
          </a:p>
          <a:p>
            <a:pPr algn="ctr" latinLnBrk="0"/>
            <a:r>
              <a:rPr lang="en-IN" sz="900" dirty="0" smtClean="0">
                <a:solidFill>
                  <a:schemeClr val="tx1"/>
                </a:solidFill>
              </a:rPr>
              <a:t>Support Systems</a:t>
            </a:r>
            <a:endParaRPr lang="en-IN" sz="900" dirty="0">
              <a:solidFill>
                <a:schemeClr val="tx1"/>
              </a:solidFill>
            </a:endParaRPr>
          </a:p>
        </p:txBody>
      </p:sp>
      <p:sp>
        <p:nvSpPr>
          <p:cNvPr id="11" name="Rectangle 10"/>
          <p:cNvSpPr/>
          <p:nvPr/>
        </p:nvSpPr>
        <p:spPr>
          <a:xfrm>
            <a:off x="3604323" y="3803738"/>
            <a:ext cx="901002" cy="6604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900" dirty="0" smtClean="0">
                <a:solidFill>
                  <a:schemeClr val="tx1"/>
                </a:solidFill>
              </a:rPr>
              <a:t>ETSI NFV management and Orchestration</a:t>
            </a:r>
            <a:endParaRPr lang="en-IN" sz="900" dirty="0">
              <a:solidFill>
                <a:schemeClr val="tx1"/>
              </a:solidFill>
            </a:endParaRPr>
          </a:p>
        </p:txBody>
      </p:sp>
      <p:sp>
        <p:nvSpPr>
          <p:cNvPr id="13" name="Rectangle 12"/>
          <p:cNvSpPr/>
          <p:nvPr/>
        </p:nvSpPr>
        <p:spPr>
          <a:xfrm>
            <a:off x="4567238" y="3803738"/>
            <a:ext cx="901002" cy="6604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900" dirty="0" smtClean="0">
                <a:solidFill>
                  <a:schemeClr val="tx1"/>
                </a:solidFill>
              </a:rPr>
              <a:t>Edge computing management system</a:t>
            </a:r>
            <a:endParaRPr lang="en-IN" sz="900" dirty="0">
              <a:solidFill>
                <a:schemeClr val="tx1"/>
              </a:solidFill>
            </a:endParaRPr>
          </a:p>
        </p:txBody>
      </p:sp>
      <p:sp>
        <p:nvSpPr>
          <p:cNvPr id="7" name="Freeform 6"/>
          <p:cNvSpPr/>
          <p:nvPr/>
        </p:nvSpPr>
        <p:spPr>
          <a:xfrm>
            <a:off x="4248150" y="3708488"/>
            <a:ext cx="561975" cy="95250"/>
          </a:xfrm>
          <a:custGeom>
            <a:avLst/>
            <a:gdLst>
              <a:gd name="connsiteX0" fmla="*/ 0 w 561975"/>
              <a:gd name="connsiteY0" fmla="*/ 95250 h 95250"/>
              <a:gd name="connsiteX1" fmla="*/ 0 w 561975"/>
              <a:gd name="connsiteY1" fmla="*/ 0 h 95250"/>
              <a:gd name="connsiteX2" fmla="*/ 561975 w 561975"/>
              <a:gd name="connsiteY2" fmla="*/ 0 h 95250"/>
              <a:gd name="connsiteX3" fmla="*/ 561975 w 561975"/>
              <a:gd name="connsiteY3" fmla="*/ 95250 h 95250"/>
            </a:gdLst>
            <a:ahLst/>
            <a:cxnLst>
              <a:cxn ang="0">
                <a:pos x="connsiteX0" y="connsiteY0"/>
              </a:cxn>
              <a:cxn ang="0">
                <a:pos x="connsiteX1" y="connsiteY1"/>
              </a:cxn>
              <a:cxn ang="0">
                <a:pos x="connsiteX2" y="connsiteY2"/>
              </a:cxn>
              <a:cxn ang="0">
                <a:pos x="connsiteX3" y="connsiteY3"/>
              </a:cxn>
            </a:cxnLst>
            <a:rect l="l" t="t" r="r" b="b"/>
            <a:pathLst>
              <a:path w="561975" h="95250">
                <a:moveTo>
                  <a:pt x="0" y="95250"/>
                </a:moveTo>
                <a:lnTo>
                  <a:pt x="0" y="0"/>
                </a:lnTo>
                <a:lnTo>
                  <a:pt x="561975" y="0"/>
                </a:lnTo>
                <a:lnTo>
                  <a:pt x="561975" y="9525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en-IN"/>
          </a:p>
        </p:txBody>
      </p:sp>
      <p:sp>
        <p:nvSpPr>
          <p:cNvPr id="14" name="Freeform 13"/>
          <p:cNvSpPr/>
          <p:nvPr/>
        </p:nvSpPr>
        <p:spPr>
          <a:xfrm>
            <a:off x="3076575" y="3089363"/>
            <a:ext cx="828675" cy="733425"/>
          </a:xfrm>
          <a:custGeom>
            <a:avLst/>
            <a:gdLst>
              <a:gd name="connsiteX0" fmla="*/ 0 w 828675"/>
              <a:gd name="connsiteY0" fmla="*/ 161925 h 733425"/>
              <a:gd name="connsiteX1" fmla="*/ 0 w 828675"/>
              <a:gd name="connsiteY1" fmla="*/ 0 h 733425"/>
              <a:gd name="connsiteX2" fmla="*/ 828675 w 828675"/>
              <a:gd name="connsiteY2" fmla="*/ 0 h 733425"/>
              <a:gd name="connsiteX3" fmla="*/ 828675 w 828675"/>
              <a:gd name="connsiteY3" fmla="*/ 733425 h 733425"/>
            </a:gdLst>
            <a:ahLst/>
            <a:cxnLst>
              <a:cxn ang="0">
                <a:pos x="connsiteX0" y="connsiteY0"/>
              </a:cxn>
              <a:cxn ang="0">
                <a:pos x="connsiteX1" y="connsiteY1"/>
              </a:cxn>
              <a:cxn ang="0">
                <a:pos x="connsiteX2" y="connsiteY2"/>
              </a:cxn>
              <a:cxn ang="0">
                <a:pos x="connsiteX3" y="connsiteY3"/>
              </a:cxn>
            </a:cxnLst>
            <a:rect l="l" t="t" r="r" b="b"/>
            <a:pathLst>
              <a:path w="828675" h="733425">
                <a:moveTo>
                  <a:pt x="0" y="161925"/>
                </a:moveTo>
                <a:lnTo>
                  <a:pt x="0" y="0"/>
                </a:lnTo>
                <a:lnTo>
                  <a:pt x="828675" y="0"/>
                </a:lnTo>
                <a:lnTo>
                  <a:pt x="828675" y="73342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en-IN"/>
          </a:p>
        </p:txBody>
      </p:sp>
      <p:sp>
        <p:nvSpPr>
          <p:cNvPr id="15" name="Freeform 14"/>
          <p:cNvSpPr/>
          <p:nvPr/>
        </p:nvSpPr>
        <p:spPr>
          <a:xfrm>
            <a:off x="2686050" y="2956013"/>
            <a:ext cx="2486025" cy="866775"/>
          </a:xfrm>
          <a:custGeom>
            <a:avLst/>
            <a:gdLst>
              <a:gd name="connsiteX0" fmla="*/ 0 w 2486025"/>
              <a:gd name="connsiteY0" fmla="*/ 266700 h 866775"/>
              <a:gd name="connsiteX1" fmla="*/ 0 w 2486025"/>
              <a:gd name="connsiteY1" fmla="*/ 0 h 866775"/>
              <a:gd name="connsiteX2" fmla="*/ 2486025 w 2486025"/>
              <a:gd name="connsiteY2" fmla="*/ 0 h 866775"/>
              <a:gd name="connsiteX3" fmla="*/ 2486025 w 2486025"/>
              <a:gd name="connsiteY3" fmla="*/ 866775 h 866775"/>
            </a:gdLst>
            <a:ahLst/>
            <a:cxnLst>
              <a:cxn ang="0">
                <a:pos x="connsiteX0" y="connsiteY0"/>
              </a:cxn>
              <a:cxn ang="0">
                <a:pos x="connsiteX1" y="connsiteY1"/>
              </a:cxn>
              <a:cxn ang="0">
                <a:pos x="connsiteX2" y="connsiteY2"/>
              </a:cxn>
              <a:cxn ang="0">
                <a:pos x="connsiteX3" y="connsiteY3"/>
              </a:cxn>
            </a:cxnLst>
            <a:rect l="l" t="t" r="r" b="b"/>
            <a:pathLst>
              <a:path w="2486025" h="866775">
                <a:moveTo>
                  <a:pt x="0" y="266700"/>
                </a:moveTo>
                <a:lnTo>
                  <a:pt x="0" y="0"/>
                </a:lnTo>
                <a:lnTo>
                  <a:pt x="2486025" y="0"/>
                </a:lnTo>
                <a:lnTo>
                  <a:pt x="2486025" y="86677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en-IN"/>
          </a:p>
        </p:txBody>
      </p:sp>
      <p:sp>
        <p:nvSpPr>
          <p:cNvPr id="18" name="Freeform 17"/>
          <p:cNvSpPr/>
          <p:nvPr/>
        </p:nvSpPr>
        <p:spPr>
          <a:xfrm>
            <a:off x="1266825" y="2727413"/>
            <a:ext cx="2809875" cy="1076325"/>
          </a:xfrm>
          <a:custGeom>
            <a:avLst/>
            <a:gdLst>
              <a:gd name="connsiteX0" fmla="*/ 0 w 2400300"/>
              <a:gd name="connsiteY0" fmla="*/ 504825 h 1076325"/>
              <a:gd name="connsiteX1" fmla="*/ 0 w 2400300"/>
              <a:gd name="connsiteY1" fmla="*/ 0 h 1076325"/>
              <a:gd name="connsiteX2" fmla="*/ 2400300 w 2400300"/>
              <a:gd name="connsiteY2" fmla="*/ 0 h 1076325"/>
              <a:gd name="connsiteX3" fmla="*/ 2400300 w 2400300"/>
              <a:gd name="connsiteY3" fmla="*/ 1076325 h 1076325"/>
            </a:gdLst>
            <a:ahLst/>
            <a:cxnLst>
              <a:cxn ang="0">
                <a:pos x="connsiteX0" y="connsiteY0"/>
              </a:cxn>
              <a:cxn ang="0">
                <a:pos x="connsiteX1" y="connsiteY1"/>
              </a:cxn>
              <a:cxn ang="0">
                <a:pos x="connsiteX2" y="connsiteY2"/>
              </a:cxn>
              <a:cxn ang="0">
                <a:pos x="connsiteX3" y="connsiteY3"/>
              </a:cxn>
            </a:cxnLst>
            <a:rect l="l" t="t" r="r" b="b"/>
            <a:pathLst>
              <a:path w="2400300" h="1076325">
                <a:moveTo>
                  <a:pt x="0" y="504825"/>
                </a:moveTo>
                <a:lnTo>
                  <a:pt x="0" y="0"/>
                </a:lnTo>
                <a:lnTo>
                  <a:pt x="2400300" y="0"/>
                </a:lnTo>
                <a:lnTo>
                  <a:pt x="2400300" y="1076325"/>
                </a:lnTo>
              </a:path>
            </a:pathLst>
          </a:cu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en-IN"/>
          </a:p>
        </p:txBody>
      </p:sp>
      <p:sp>
        <p:nvSpPr>
          <p:cNvPr id="19" name="Freeform 18"/>
          <p:cNvSpPr/>
          <p:nvPr/>
        </p:nvSpPr>
        <p:spPr>
          <a:xfrm>
            <a:off x="1714500" y="3051263"/>
            <a:ext cx="838200" cy="180975"/>
          </a:xfrm>
          <a:custGeom>
            <a:avLst/>
            <a:gdLst>
              <a:gd name="connsiteX0" fmla="*/ 0 w 838200"/>
              <a:gd name="connsiteY0" fmla="*/ 171450 h 180975"/>
              <a:gd name="connsiteX1" fmla="*/ 0 w 838200"/>
              <a:gd name="connsiteY1" fmla="*/ 0 h 180975"/>
              <a:gd name="connsiteX2" fmla="*/ 838200 w 838200"/>
              <a:gd name="connsiteY2" fmla="*/ 0 h 180975"/>
              <a:gd name="connsiteX3" fmla="*/ 838200 w 838200"/>
              <a:gd name="connsiteY3" fmla="*/ 180975 h 180975"/>
            </a:gdLst>
            <a:ahLst/>
            <a:cxnLst>
              <a:cxn ang="0">
                <a:pos x="connsiteX0" y="connsiteY0"/>
              </a:cxn>
              <a:cxn ang="0">
                <a:pos x="connsiteX1" y="connsiteY1"/>
              </a:cxn>
              <a:cxn ang="0">
                <a:pos x="connsiteX2" y="connsiteY2"/>
              </a:cxn>
              <a:cxn ang="0">
                <a:pos x="connsiteX3" y="connsiteY3"/>
              </a:cxn>
            </a:cxnLst>
            <a:rect l="l" t="t" r="r" b="b"/>
            <a:pathLst>
              <a:path w="838200" h="180975">
                <a:moveTo>
                  <a:pt x="0" y="171450"/>
                </a:moveTo>
                <a:lnTo>
                  <a:pt x="0" y="0"/>
                </a:lnTo>
                <a:lnTo>
                  <a:pt x="838200" y="0"/>
                </a:lnTo>
                <a:lnTo>
                  <a:pt x="838200" y="180975"/>
                </a:lnTo>
              </a:path>
            </a:pathLst>
          </a:custGeom>
          <a:no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endParaRPr lang="en-IN"/>
          </a:p>
        </p:txBody>
      </p:sp>
      <p:sp>
        <p:nvSpPr>
          <p:cNvPr id="6" name="Rectangle 5"/>
          <p:cNvSpPr/>
          <p:nvPr/>
        </p:nvSpPr>
        <p:spPr>
          <a:xfrm>
            <a:off x="6640139" y="3905682"/>
            <a:ext cx="291356" cy="2913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smtClean="0">
                <a:solidFill>
                  <a:schemeClr val="tx1"/>
                </a:solidFill>
              </a:rPr>
              <a:t>UE</a:t>
            </a:r>
            <a:endParaRPr lang="en-IN" sz="700" dirty="0">
              <a:solidFill>
                <a:schemeClr val="tx1"/>
              </a:solidFill>
            </a:endParaRPr>
          </a:p>
        </p:txBody>
      </p:sp>
      <p:sp>
        <p:nvSpPr>
          <p:cNvPr id="23" name="Rectangle 22"/>
          <p:cNvSpPr/>
          <p:nvPr/>
        </p:nvSpPr>
        <p:spPr>
          <a:xfrm>
            <a:off x="8173509" y="2620832"/>
            <a:ext cx="567772" cy="516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smtClean="0">
                <a:solidFill>
                  <a:schemeClr val="tx1"/>
                </a:solidFill>
              </a:rPr>
              <a:t>SMF</a:t>
            </a:r>
            <a:endParaRPr lang="en-IN" sz="700" dirty="0">
              <a:solidFill>
                <a:schemeClr val="tx1"/>
              </a:solidFill>
            </a:endParaRPr>
          </a:p>
        </p:txBody>
      </p:sp>
      <p:sp>
        <p:nvSpPr>
          <p:cNvPr id="25" name="Rectangle 24"/>
          <p:cNvSpPr/>
          <p:nvPr/>
        </p:nvSpPr>
        <p:spPr>
          <a:xfrm>
            <a:off x="10294858" y="2620832"/>
            <a:ext cx="687004" cy="5161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smtClean="0">
                <a:solidFill>
                  <a:schemeClr val="tx1"/>
                </a:solidFill>
              </a:rPr>
              <a:t>AF</a:t>
            </a:r>
            <a:endParaRPr lang="en-IN" sz="600" dirty="0">
              <a:solidFill>
                <a:schemeClr val="tx1"/>
              </a:solidFill>
            </a:endParaRPr>
          </a:p>
        </p:txBody>
      </p:sp>
      <p:sp>
        <p:nvSpPr>
          <p:cNvPr id="26" name="Rectangle 25"/>
          <p:cNvSpPr/>
          <p:nvPr/>
        </p:nvSpPr>
        <p:spPr>
          <a:xfrm>
            <a:off x="10297020" y="3905682"/>
            <a:ext cx="687004" cy="1809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smtClean="0">
                <a:solidFill>
                  <a:schemeClr val="tx1"/>
                </a:solidFill>
              </a:rPr>
              <a:t>Application</a:t>
            </a:r>
            <a:endParaRPr lang="en-IN" sz="600" dirty="0">
              <a:solidFill>
                <a:schemeClr val="tx1"/>
              </a:solidFill>
            </a:endParaRPr>
          </a:p>
        </p:txBody>
      </p:sp>
      <p:sp>
        <p:nvSpPr>
          <p:cNvPr id="20" name="Rectangle 19"/>
          <p:cNvSpPr/>
          <p:nvPr/>
        </p:nvSpPr>
        <p:spPr>
          <a:xfrm>
            <a:off x="7396710" y="3791504"/>
            <a:ext cx="516156" cy="5161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a:solidFill>
                  <a:schemeClr val="tx1"/>
                </a:solidFill>
              </a:rPr>
              <a:t>RAN</a:t>
            </a:r>
          </a:p>
        </p:txBody>
      </p:sp>
      <p:sp>
        <p:nvSpPr>
          <p:cNvPr id="21" name="Rectangle 20"/>
          <p:cNvSpPr/>
          <p:nvPr/>
        </p:nvSpPr>
        <p:spPr>
          <a:xfrm>
            <a:off x="8173509" y="3791504"/>
            <a:ext cx="567772" cy="5161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a:solidFill>
                  <a:schemeClr val="tx1"/>
                </a:solidFill>
              </a:rPr>
              <a:t>UPF</a:t>
            </a:r>
          </a:p>
        </p:txBody>
      </p:sp>
      <p:sp>
        <p:nvSpPr>
          <p:cNvPr id="22" name="Rectangle 21"/>
          <p:cNvSpPr/>
          <p:nvPr/>
        </p:nvSpPr>
        <p:spPr>
          <a:xfrm>
            <a:off x="8942308" y="3791504"/>
            <a:ext cx="687004" cy="5161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a:solidFill>
                  <a:schemeClr val="tx1"/>
                </a:solidFill>
              </a:rPr>
              <a:t>UPF</a:t>
            </a:r>
          </a:p>
          <a:p>
            <a:pPr algn="ctr" latinLnBrk="0"/>
            <a:r>
              <a:rPr lang="en-IN" sz="700" dirty="0">
                <a:solidFill>
                  <a:schemeClr val="tx1"/>
                </a:solidFill>
              </a:rPr>
              <a:t>(PDU session anchor)</a:t>
            </a:r>
          </a:p>
        </p:txBody>
      </p:sp>
      <p:cxnSp>
        <p:nvCxnSpPr>
          <p:cNvPr id="31" name="Straight Connector 30"/>
          <p:cNvCxnSpPr>
            <a:stCxn id="23" idx="2"/>
            <a:endCxn id="21" idx="0"/>
          </p:cNvCxnSpPr>
          <p:nvPr/>
        </p:nvCxnSpPr>
        <p:spPr>
          <a:xfrm>
            <a:off x="8457395" y="3136988"/>
            <a:ext cx="0" cy="6545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3" idx="2"/>
            <a:endCxn id="22" idx="0"/>
          </p:cNvCxnSpPr>
          <p:nvPr/>
        </p:nvCxnSpPr>
        <p:spPr>
          <a:xfrm>
            <a:off x="8457395" y="3136988"/>
            <a:ext cx="828415" cy="6545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5" idx="2"/>
            <a:endCxn id="26" idx="0"/>
          </p:cNvCxnSpPr>
          <p:nvPr/>
        </p:nvCxnSpPr>
        <p:spPr>
          <a:xfrm>
            <a:off x="10638360" y="3136988"/>
            <a:ext cx="2162" cy="7686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Freeform 40"/>
          <p:cNvSpPr/>
          <p:nvPr/>
        </p:nvSpPr>
        <p:spPr>
          <a:xfrm>
            <a:off x="6934200" y="3798449"/>
            <a:ext cx="3352800" cy="414930"/>
          </a:xfrm>
          <a:custGeom>
            <a:avLst/>
            <a:gdLst>
              <a:gd name="connsiteX0" fmla="*/ 0 w 3352800"/>
              <a:gd name="connsiteY0" fmla="*/ 157689 h 414930"/>
              <a:gd name="connsiteX1" fmla="*/ 676275 w 3352800"/>
              <a:gd name="connsiteY1" fmla="*/ 71964 h 414930"/>
              <a:gd name="connsiteX2" fmla="*/ 1495425 w 3352800"/>
              <a:gd name="connsiteY2" fmla="*/ 414864 h 414930"/>
              <a:gd name="connsiteX3" fmla="*/ 2152650 w 3352800"/>
              <a:gd name="connsiteY3" fmla="*/ 100539 h 414930"/>
              <a:gd name="connsiteX4" fmla="*/ 2543175 w 3352800"/>
              <a:gd name="connsiteY4" fmla="*/ 14814 h 414930"/>
              <a:gd name="connsiteX5" fmla="*/ 2990850 w 3352800"/>
              <a:gd name="connsiteY5" fmla="*/ 367239 h 414930"/>
              <a:gd name="connsiteX6" fmla="*/ 3352800 w 3352800"/>
              <a:gd name="connsiteY6" fmla="*/ 224364 h 414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2800" h="414930">
                <a:moveTo>
                  <a:pt x="0" y="157689"/>
                </a:moveTo>
                <a:cubicBezTo>
                  <a:pt x="213519" y="93395"/>
                  <a:pt x="427038" y="29101"/>
                  <a:pt x="676275" y="71964"/>
                </a:cubicBezTo>
                <a:cubicBezTo>
                  <a:pt x="925513" y="114826"/>
                  <a:pt x="1249363" y="410102"/>
                  <a:pt x="1495425" y="414864"/>
                </a:cubicBezTo>
                <a:cubicBezTo>
                  <a:pt x="1741487" y="419626"/>
                  <a:pt x="1978025" y="167214"/>
                  <a:pt x="2152650" y="100539"/>
                </a:cubicBezTo>
                <a:cubicBezTo>
                  <a:pt x="2327275" y="33864"/>
                  <a:pt x="2403475" y="-29636"/>
                  <a:pt x="2543175" y="14814"/>
                </a:cubicBezTo>
                <a:cubicBezTo>
                  <a:pt x="2682875" y="59264"/>
                  <a:pt x="2855913" y="332314"/>
                  <a:pt x="2990850" y="367239"/>
                </a:cubicBezTo>
                <a:cubicBezTo>
                  <a:pt x="3125787" y="402164"/>
                  <a:pt x="3239293" y="313264"/>
                  <a:pt x="3352800" y="224364"/>
                </a:cubicBezTo>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2" name="TextBox 41"/>
          <p:cNvSpPr txBox="1"/>
          <p:nvPr/>
        </p:nvSpPr>
        <p:spPr>
          <a:xfrm>
            <a:off x="7907853" y="4081304"/>
            <a:ext cx="285656" cy="184666"/>
          </a:xfrm>
          <a:prstGeom prst="rect">
            <a:avLst/>
          </a:prstGeom>
          <a:noFill/>
        </p:spPr>
        <p:txBody>
          <a:bodyPr wrap="none" rtlCol="0">
            <a:spAutoFit/>
          </a:bodyPr>
          <a:lstStyle/>
          <a:p>
            <a:r>
              <a:rPr lang="en-IN" sz="600" dirty="0" smtClean="0"/>
              <a:t>N3</a:t>
            </a:r>
            <a:endParaRPr lang="en-IN" sz="600" dirty="0"/>
          </a:p>
        </p:txBody>
      </p:sp>
      <p:sp>
        <p:nvSpPr>
          <p:cNvPr id="43" name="TextBox 42"/>
          <p:cNvSpPr txBox="1"/>
          <p:nvPr/>
        </p:nvSpPr>
        <p:spPr>
          <a:xfrm>
            <a:off x="8709249" y="4081304"/>
            <a:ext cx="285656" cy="184666"/>
          </a:xfrm>
          <a:prstGeom prst="rect">
            <a:avLst/>
          </a:prstGeom>
          <a:noFill/>
        </p:spPr>
        <p:txBody>
          <a:bodyPr wrap="none" rtlCol="0">
            <a:spAutoFit/>
          </a:bodyPr>
          <a:lstStyle/>
          <a:p>
            <a:r>
              <a:rPr lang="en-IN" sz="600" dirty="0" smtClean="0"/>
              <a:t>N9</a:t>
            </a:r>
            <a:endParaRPr lang="en-IN" sz="600" dirty="0"/>
          </a:p>
        </p:txBody>
      </p:sp>
      <p:sp>
        <p:nvSpPr>
          <p:cNvPr id="44" name="TextBox 43"/>
          <p:cNvSpPr txBox="1"/>
          <p:nvPr/>
        </p:nvSpPr>
        <p:spPr>
          <a:xfrm>
            <a:off x="9786038" y="3898932"/>
            <a:ext cx="285656" cy="184666"/>
          </a:xfrm>
          <a:prstGeom prst="rect">
            <a:avLst/>
          </a:prstGeom>
          <a:noFill/>
        </p:spPr>
        <p:txBody>
          <a:bodyPr wrap="none" rtlCol="0">
            <a:spAutoFit/>
          </a:bodyPr>
          <a:lstStyle/>
          <a:p>
            <a:r>
              <a:rPr lang="en-IN" sz="600" dirty="0" smtClean="0"/>
              <a:t>N6</a:t>
            </a:r>
            <a:endParaRPr lang="en-IN" sz="600" dirty="0"/>
          </a:p>
        </p:txBody>
      </p:sp>
      <p:sp>
        <p:nvSpPr>
          <p:cNvPr id="45" name="TextBox 44"/>
          <p:cNvSpPr txBox="1"/>
          <p:nvPr/>
        </p:nvSpPr>
        <p:spPr>
          <a:xfrm>
            <a:off x="8245796" y="3356129"/>
            <a:ext cx="285656" cy="184666"/>
          </a:xfrm>
          <a:prstGeom prst="rect">
            <a:avLst/>
          </a:prstGeom>
          <a:noFill/>
        </p:spPr>
        <p:txBody>
          <a:bodyPr wrap="none" rtlCol="0">
            <a:spAutoFit/>
          </a:bodyPr>
          <a:lstStyle/>
          <a:p>
            <a:r>
              <a:rPr lang="en-IN" sz="600" dirty="0" smtClean="0"/>
              <a:t>N4</a:t>
            </a:r>
            <a:endParaRPr lang="en-IN" sz="600" dirty="0"/>
          </a:p>
        </p:txBody>
      </p:sp>
      <p:sp>
        <p:nvSpPr>
          <p:cNvPr id="46" name="TextBox 45"/>
          <p:cNvSpPr txBox="1"/>
          <p:nvPr/>
        </p:nvSpPr>
        <p:spPr>
          <a:xfrm>
            <a:off x="8889483" y="3356129"/>
            <a:ext cx="285656" cy="184666"/>
          </a:xfrm>
          <a:prstGeom prst="rect">
            <a:avLst/>
          </a:prstGeom>
          <a:noFill/>
        </p:spPr>
        <p:txBody>
          <a:bodyPr wrap="none" rtlCol="0">
            <a:spAutoFit/>
          </a:bodyPr>
          <a:lstStyle/>
          <a:p>
            <a:r>
              <a:rPr lang="en-IN" sz="600" dirty="0" smtClean="0"/>
              <a:t>N4</a:t>
            </a:r>
            <a:endParaRPr lang="en-IN" sz="600" dirty="0"/>
          </a:p>
        </p:txBody>
      </p:sp>
      <p:sp>
        <p:nvSpPr>
          <p:cNvPr id="24" name="Rectangle 23"/>
          <p:cNvSpPr/>
          <p:nvPr/>
        </p:nvSpPr>
        <p:spPr>
          <a:xfrm>
            <a:off x="8942308" y="2620832"/>
            <a:ext cx="687004" cy="5161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latinLnBrk="0"/>
            <a:r>
              <a:rPr lang="en-IN" sz="700" dirty="0" smtClean="0">
                <a:solidFill>
                  <a:schemeClr val="tx1"/>
                </a:solidFill>
              </a:rPr>
              <a:t>PCF</a:t>
            </a:r>
            <a:endParaRPr lang="en-IN" sz="600" dirty="0">
              <a:solidFill>
                <a:schemeClr val="tx1"/>
              </a:solidFill>
            </a:endParaRPr>
          </a:p>
        </p:txBody>
      </p:sp>
      <p:sp>
        <p:nvSpPr>
          <p:cNvPr id="47" name="TextBox 46"/>
          <p:cNvSpPr txBox="1"/>
          <p:nvPr/>
        </p:nvSpPr>
        <p:spPr>
          <a:xfrm>
            <a:off x="8709249" y="2711694"/>
            <a:ext cx="285656" cy="184666"/>
          </a:xfrm>
          <a:prstGeom prst="rect">
            <a:avLst/>
          </a:prstGeom>
          <a:noFill/>
        </p:spPr>
        <p:txBody>
          <a:bodyPr wrap="none" rtlCol="0">
            <a:spAutoFit/>
          </a:bodyPr>
          <a:lstStyle/>
          <a:p>
            <a:r>
              <a:rPr lang="en-IN" sz="600" dirty="0" smtClean="0"/>
              <a:t>N7</a:t>
            </a:r>
            <a:endParaRPr lang="en-IN" sz="600" dirty="0"/>
          </a:p>
        </p:txBody>
      </p:sp>
      <p:sp>
        <p:nvSpPr>
          <p:cNvPr id="48" name="TextBox 47"/>
          <p:cNvSpPr txBox="1"/>
          <p:nvPr/>
        </p:nvSpPr>
        <p:spPr>
          <a:xfrm>
            <a:off x="9870003" y="2719867"/>
            <a:ext cx="285656" cy="184666"/>
          </a:xfrm>
          <a:prstGeom prst="rect">
            <a:avLst/>
          </a:prstGeom>
          <a:noFill/>
        </p:spPr>
        <p:txBody>
          <a:bodyPr wrap="none" rtlCol="0">
            <a:spAutoFit/>
          </a:bodyPr>
          <a:lstStyle/>
          <a:p>
            <a:r>
              <a:rPr lang="en-IN" sz="600" dirty="0" smtClean="0"/>
              <a:t>N5</a:t>
            </a:r>
            <a:endParaRPr lang="en-IN" sz="600" dirty="0"/>
          </a:p>
        </p:txBody>
      </p:sp>
      <p:sp>
        <p:nvSpPr>
          <p:cNvPr id="56" name="Content Placeholder 55"/>
          <p:cNvSpPr>
            <a:spLocks noGrp="1"/>
          </p:cNvSpPr>
          <p:nvPr>
            <p:ph idx="1"/>
          </p:nvPr>
        </p:nvSpPr>
        <p:spPr/>
        <p:txBody>
          <a:bodyPr/>
          <a:lstStyle/>
          <a:p>
            <a:endParaRPr lang="en-IN"/>
          </a:p>
        </p:txBody>
      </p:sp>
    </p:spTree>
    <p:extLst>
      <p:ext uri="{BB962C8B-B14F-4D97-AF65-F5344CB8AC3E}">
        <p14:creationId xmlns:p14="http://schemas.microsoft.com/office/powerpoint/2010/main" val="38983385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9232</TotalTime>
  <Words>643</Words>
  <Application>Microsoft Office PowerPoint</Application>
  <PresentationFormat>Widescreen</PresentationFormat>
  <Paragraphs>91</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맑은 고딕</vt:lpstr>
      <vt:lpstr>Arial</vt:lpstr>
      <vt:lpstr>Calibri</vt:lpstr>
      <vt:lpstr>Times New Roman</vt:lpstr>
      <vt:lpstr>Wingdings</vt:lpstr>
      <vt:lpstr>Office 테마</vt:lpstr>
      <vt:lpstr>PowerPoint Presentation</vt:lpstr>
      <vt:lpstr>SA6 – FS_EDGEAPP (Study on Application Architecture for enabling Edge Applications)</vt:lpstr>
      <vt:lpstr>SA5 – FS_MAN_EC (Study on management aspects of edge computing)</vt:lpstr>
      <vt:lpstr>Needed Clarifications</vt:lpstr>
      <vt:lpstr>FS_MAN_EC (SA5) Missing Pieces with respect to FS_EDGEAPP (SA6)</vt:lpstr>
      <vt:lpstr>Way Forward for FS_MAN_EC</vt:lpstr>
      <vt:lpstr>Conclusions</vt:lpstr>
      <vt:lpstr>PowerPoint Presentation</vt:lpstr>
      <vt:lpstr>PowerPoint Presentation</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DG</cp:lastModifiedBy>
  <cp:revision>1023</cp:revision>
  <cp:lastPrinted>2019-04-01T01:13:34Z</cp:lastPrinted>
  <dcterms:created xsi:type="dcterms:W3CDTF">2016-10-31T05:44:52Z</dcterms:created>
  <dcterms:modified xsi:type="dcterms:W3CDTF">2019-06-14T05:05:07Z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NSCPROP_SA">
    <vt:lpwstr>D:\Documents\My Work\21. Project - 5G Network Design (2016.05 ~ )\5G System Architecture.pptx</vt:lpwstr>
  </property>
</Properties>
</file>